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7"/>
  </p:notesMasterIdLst>
  <p:sldIdLst>
    <p:sldId id="256" r:id="rId2"/>
    <p:sldId id="257" r:id="rId3"/>
    <p:sldId id="270"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14630400" cy="8229600"/>
  <p:notesSz cx="8229600" cy="14630400"/>
  <p:embeddedFontLst>
    <p:embeddedFont>
      <p:font typeface="Consolas" panose="020B0609020204030204" pitchFamily="49" charset="0"/>
      <p:regular r:id="rId18"/>
      <p:bold r:id="rId19"/>
      <p:italic r:id="rId20"/>
      <p:boldItalic r:id="rId21"/>
    </p:embeddedFont>
    <p:embeddedFont>
      <p:font typeface="Inter" panose="02000503000000020004" pitchFamily="2"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2023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Presented by Group Phi</a:t>
            </a: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Entity Relationship Diagram represents the database structure for an E-Learning Platform
It shows the key entities and their relationships, including Users (students and teachers), Courses, Lessons, Assignments, Submissions, and Feedback
The Enrollments entity links students to the Courses they are taking
The Score table tracks overall student performance across the platform
This design allows for efficient management of user roles, course content, assessments, and grading
</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250174"/>
            <a:ext cx="13042821" cy="362903"/>
          </a:xfrm>
          <a:prstGeom prst="rect">
            <a:avLst/>
          </a:prstGeom>
          <a:noFill/>
          <a:ln/>
        </p:spPr>
        <p:txBody>
          <a:bodyPr wrap="none" lIns="0" tIns="0" rIns="0" bIns="0" rtlCol="0" anchor="t"/>
          <a:lstStyle/>
          <a:p>
            <a:pPr marL="0" indent="0">
              <a:lnSpc>
                <a:spcPts val="2850"/>
              </a:lnSpc>
              <a:buNone/>
            </a:pPr>
            <a:r>
              <a:rPr lang="en-US" sz="1750" kern="0" spc="-36" dirty="0">
                <a:solidFill>
                  <a:srgbClr val="E0D6DE"/>
                </a:solidFill>
                <a:latin typeface="Inter" pitchFamily="34" charset="0"/>
                <a:ea typeface="Inter" pitchFamily="34" charset="-122"/>
                <a:cs typeface="Inter" pitchFamily="34" charset="-120"/>
              </a:rPr>
              <a:t>IST 659 DBMS</a:t>
            </a:r>
            <a:endParaRPr lang="en-US" sz="1750" dirty="0"/>
          </a:p>
        </p:txBody>
      </p:sp>
      <p:sp>
        <p:nvSpPr>
          <p:cNvPr id="4" name="Text 1"/>
          <p:cNvSpPr/>
          <p:nvPr/>
        </p:nvSpPr>
        <p:spPr>
          <a:xfrm>
            <a:off x="793790" y="4868228"/>
            <a:ext cx="13042821" cy="362903"/>
          </a:xfrm>
          <a:prstGeom prst="rect">
            <a:avLst/>
          </a:prstGeom>
          <a:noFill/>
          <a:ln/>
        </p:spPr>
        <p:txBody>
          <a:bodyPr wrap="none" lIns="0" tIns="0" rIns="0" bIns="0" rtlCol="0" anchor="t"/>
          <a:lstStyle/>
          <a:p>
            <a:pPr marL="0" indent="0">
              <a:lnSpc>
                <a:spcPts val="2850"/>
              </a:lnSpc>
              <a:buNone/>
            </a:pPr>
            <a:r>
              <a:rPr lang="en-US" sz="1750" kern="0" spc="-36" dirty="0">
                <a:solidFill>
                  <a:srgbClr val="E0D6DE"/>
                </a:solidFill>
                <a:latin typeface="Inter" pitchFamily="34" charset="0"/>
                <a:ea typeface="Inter" pitchFamily="34" charset="-122"/>
                <a:cs typeface="Inter" pitchFamily="34" charset="-120"/>
              </a:rPr>
              <a:t>Presented by group Phi </a:t>
            </a:r>
            <a:endParaRPr lang="en-US" sz="1750" dirty="0"/>
          </a:p>
        </p:txBody>
      </p:sp>
      <p:sp>
        <p:nvSpPr>
          <p:cNvPr id="5" name="Text 2"/>
          <p:cNvSpPr/>
          <p:nvPr/>
        </p:nvSpPr>
        <p:spPr>
          <a:xfrm>
            <a:off x="793790" y="5571292"/>
            <a:ext cx="5954197" cy="744260"/>
          </a:xfrm>
          <a:prstGeom prst="rect">
            <a:avLst/>
          </a:prstGeom>
          <a:noFill/>
          <a:ln/>
        </p:spPr>
        <p:txBody>
          <a:bodyPr wrap="none" lIns="0" tIns="0" rIns="0" bIns="0" rtlCol="0" anchor="t"/>
          <a:lstStyle/>
          <a:p>
            <a:pPr marL="0" indent="0">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E-Learning Platform</a:t>
            </a:r>
            <a:endParaRPr lang="en-US" sz="4650" dirty="0"/>
          </a:p>
        </p:txBody>
      </p:sp>
      <p:sp>
        <p:nvSpPr>
          <p:cNvPr id="6" name="Text 3"/>
          <p:cNvSpPr/>
          <p:nvPr/>
        </p:nvSpPr>
        <p:spPr>
          <a:xfrm>
            <a:off x="793790" y="6655713"/>
            <a:ext cx="13042821" cy="362903"/>
          </a:xfrm>
          <a:prstGeom prst="rect">
            <a:avLst/>
          </a:prstGeom>
          <a:noFill/>
          <a:ln/>
        </p:spPr>
        <p:txBody>
          <a:bodyPr wrap="none" lIns="0" tIns="0" rIns="0" bIns="0" rtlCol="0" anchor="t"/>
          <a:lstStyle/>
          <a:p>
            <a:pPr marL="0" indent="0">
              <a:lnSpc>
                <a:spcPts val="2850"/>
              </a:lnSpc>
              <a:buNone/>
            </a:pPr>
            <a:r>
              <a:rPr lang="en-US" sz="1750" kern="0" spc="-36" dirty="0">
                <a:solidFill>
                  <a:srgbClr val="E0D6DE"/>
                </a:solidFill>
                <a:latin typeface="Inter" pitchFamily="34" charset="0"/>
                <a:ea typeface="Inter" pitchFamily="34" charset="-122"/>
                <a:cs typeface="Inter" pitchFamily="34" charset="-120"/>
              </a:rPr>
              <a:t>Developed by: Aditya Marathe, Gautam Balgi, and Rohan Gopalan</a:t>
            </a:r>
            <a:endParaRPr lang="en-US" sz="1750" dirty="0"/>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39366" y="502801"/>
            <a:ext cx="4795242" cy="599480"/>
          </a:xfrm>
          <a:prstGeom prst="rect">
            <a:avLst/>
          </a:prstGeom>
          <a:noFill/>
          <a:ln/>
        </p:spPr>
        <p:txBody>
          <a:bodyPr wrap="none" lIns="0" tIns="0" rIns="0" bIns="0" rtlCol="0" anchor="t"/>
          <a:lstStyle/>
          <a:p>
            <a:pPr marL="0" indent="0">
              <a:lnSpc>
                <a:spcPts val="4700"/>
              </a:lnSpc>
              <a:buNone/>
            </a:pPr>
            <a:r>
              <a:rPr lang="en-US" sz="3750" b="1" kern="0" spc="-76" dirty="0">
                <a:solidFill>
                  <a:srgbClr val="FF8AAF"/>
                </a:solidFill>
                <a:latin typeface="Petrona Bold" pitchFamily="34" charset="0"/>
                <a:ea typeface="Petrona Bold" pitchFamily="34" charset="-122"/>
                <a:cs typeface="Petrona Bold" pitchFamily="34" charset="-120"/>
              </a:rPr>
              <a:t>Power App</a:t>
            </a:r>
            <a:endParaRPr lang="en-US" sz="3750" dirty="0"/>
          </a:p>
        </p:txBody>
      </p:sp>
      <p:pic>
        <p:nvPicPr>
          <p:cNvPr id="3" name="Image 0" descr="preencoded.png"/>
          <p:cNvPicPr>
            <a:picLocks noChangeAspect="1"/>
          </p:cNvPicPr>
          <p:nvPr/>
        </p:nvPicPr>
        <p:blipFill>
          <a:blip r:embed="rId3"/>
          <a:stretch>
            <a:fillRect/>
          </a:stretch>
        </p:blipFill>
        <p:spPr>
          <a:xfrm>
            <a:off x="639366" y="1581745"/>
            <a:ext cx="3088243" cy="5000744"/>
          </a:xfrm>
          <a:prstGeom prst="rect">
            <a:avLst/>
          </a:prstGeom>
        </p:spPr>
      </p:pic>
      <p:sp>
        <p:nvSpPr>
          <p:cNvPr id="4" name="Text 1"/>
          <p:cNvSpPr/>
          <p:nvPr/>
        </p:nvSpPr>
        <p:spPr>
          <a:xfrm>
            <a:off x="639366" y="6787991"/>
            <a:ext cx="2397562" cy="299680"/>
          </a:xfrm>
          <a:prstGeom prst="rect">
            <a:avLst/>
          </a:prstGeom>
          <a:noFill/>
          <a:ln/>
        </p:spPr>
        <p:txBody>
          <a:bodyPr wrap="none" lIns="0" tIns="0" rIns="0" bIns="0" rtlCol="0" anchor="t"/>
          <a:lstStyle/>
          <a:p>
            <a:pPr marL="0" indent="0">
              <a:lnSpc>
                <a:spcPts val="2350"/>
              </a:lnSpc>
              <a:buNone/>
            </a:pPr>
            <a:r>
              <a:rPr lang="en-US" sz="1850" b="1" kern="0" spc="-38" dirty="0">
                <a:solidFill>
                  <a:srgbClr val="FF8AAF"/>
                </a:solidFill>
                <a:latin typeface="Petrona Bold" pitchFamily="34" charset="0"/>
                <a:ea typeface="Petrona Bold" pitchFamily="34" charset="-122"/>
                <a:cs typeface="Petrona Bold" pitchFamily="34" charset="-120"/>
              </a:rPr>
              <a:t>Power App Ex - 1</a:t>
            </a:r>
            <a:endParaRPr lang="en-US" sz="1850" dirty="0"/>
          </a:p>
        </p:txBody>
      </p:sp>
      <p:sp>
        <p:nvSpPr>
          <p:cNvPr id="5" name="Text 2"/>
          <p:cNvSpPr/>
          <p:nvPr/>
        </p:nvSpPr>
        <p:spPr>
          <a:xfrm>
            <a:off x="639366" y="7270313"/>
            <a:ext cx="4153019" cy="292179"/>
          </a:xfrm>
          <a:prstGeom prst="rect">
            <a:avLst/>
          </a:prstGeom>
          <a:noFill/>
          <a:ln/>
        </p:spPr>
        <p:txBody>
          <a:bodyPr wrap="none" lIns="0" tIns="0" rIns="0" bIns="0" rtlCol="0" anchor="t"/>
          <a:lstStyle/>
          <a:p>
            <a:pPr marL="0" indent="0">
              <a:lnSpc>
                <a:spcPts val="2300"/>
              </a:lnSpc>
              <a:buNone/>
            </a:pPr>
            <a:endParaRPr lang="en-US" sz="1400" dirty="0"/>
          </a:p>
        </p:txBody>
      </p:sp>
      <p:pic>
        <p:nvPicPr>
          <p:cNvPr id="6" name="Image 1" descr="preencoded.png"/>
          <p:cNvPicPr>
            <a:picLocks noChangeAspect="1"/>
          </p:cNvPicPr>
          <p:nvPr/>
        </p:nvPicPr>
        <p:blipFill>
          <a:blip r:embed="rId4"/>
          <a:stretch>
            <a:fillRect/>
          </a:stretch>
        </p:blipFill>
        <p:spPr>
          <a:xfrm>
            <a:off x="5245537" y="1581745"/>
            <a:ext cx="3188018" cy="5000744"/>
          </a:xfrm>
          <a:prstGeom prst="rect">
            <a:avLst/>
          </a:prstGeom>
        </p:spPr>
      </p:pic>
      <p:sp>
        <p:nvSpPr>
          <p:cNvPr id="7" name="Text 3"/>
          <p:cNvSpPr/>
          <p:nvPr/>
        </p:nvSpPr>
        <p:spPr>
          <a:xfrm>
            <a:off x="5245537" y="6787991"/>
            <a:ext cx="2397562" cy="299680"/>
          </a:xfrm>
          <a:prstGeom prst="rect">
            <a:avLst/>
          </a:prstGeom>
          <a:noFill/>
          <a:ln/>
        </p:spPr>
        <p:txBody>
          <a:bodyPr wrap="none" lIns="0" tIns="0" rIns="0" bIns="0" rtlCol="0" anchor="t"/>
          <a:lstStyle/>
          <a:p>
            <a:pPr marL="0" indent="0">
              <a:lnSpc>
                <a:spcPts val="2350"/>
              </a:lnSpc>
              <a:buNone/>
            </a:pPr>
            <a:r>
              <a:rPr lang="en-US" sz="1850" b="1" kern="0" spc="-38" dirty="0">
                <a:solidFill>
                  <a:srgbClr val="FF8AAF"/>
                </a:solidFill>
                <a:latin typeface="Petrona Bold" pitchFamily="34" charset="0"/>
                <a:ea typeface="Petrona Bold" pitchFamily="34" charset="-122"/>
                <a:cs typeface="Petrona Bold" pitchFamily="34" charset="-120"/>
              </a:rPr>
              <a:t>Power App Ex - 2</a:t>
            </a:r>
            <a:endParaRPr lang="en-US" sz="1850" dirty="0"/>
          </a:p>
        </p:txBody>
      </p:sp>
      <p:sp>
        <p:nvSpPr>
          <p:cNvPr id="8" name="Text 4"/>
          <p:cNvSpPr/>
          <p:nvPr/>
        </p:nvSpPr>
        <p:spPr>
          <a:xfrm>
            <a:off x="5245537" y="7270313"/>
            <a:ext cx="4153019" cy="292179"/>
          </a:xfrm>
          <a:prstGeom prst="rect">
            <a:avLst/>
          </a:prstGeom>
          <a:noFill/>
          <a:ln/>
        </p:spPr>
        <p:txBody>
          <a:bodyPr wrap="none" lIns="0" tIns="0" rIns="0" bIns="0" rtlCol="0" anchor="t"/>
          <a:lstStyle/>
          <a:p>
            <a:pPr marL="0" indent="0">
              <a:lnSpc>
                <a:spcPts val="2300"/>
              </a:lnSpc>
              <a:buNone/>
            </a:pPr>
            <a:endParaRPr lang="en-US" sz="1400" dirty="0"/>
          </a:p>
        </p:txBody>
      </p:sp>
      <p:pic>
        <p:nvPicPr>
          <p:cNvPr id="9" name="Image 2" descr="preencoded.png"/>
          <p:cNvPicPr>
            <a:picLocks noChangeAspect="1"/>
          </p:cNvPicPr>
          <p:nvPr/>
        </p:nvPicPr>
        <p:blipFill>
          <a:blip r:embed="rId5"/>
          <a:stretch>
            <a:fillRect/>
          </a:stretch>
        </p:blipFill>
        <p:spPr>
          <a:xfrm>
            <a:off x="9851708" y="1581745"/>
            <a:ext cx="2966204" cy="5000744"/>
          </a:xfrm>
          <a:prstGeom prst="rect">
            <a:avLst/>
          </a:prstGeom>
        </p:spPr>
      </p:pic>
      <p:sp>
        <p:nvSpPr>
          <p:cNvPr id="10" name="Text 5"/>
          <p:cNvSpPr/>
          <p:nvPr/>
        </p:nvSpPr>
        <p:spPr>
          <a:xfrm>
            <a:off x="9851708" y="6787991"/>
            <a:ext cx="2397562" cy="299680"/>
          </a:xfrm>
          <a:prstGeom prst="rect">
            <a:avLst/>
          </a:prstGeom>
          <a:noFill/>
          <a:ln/>
        </p:spPr>
        <p:txBody>
          <a:bodyPr wrap="none" lIns="0" tIns="0" rIns="0" bIns="0" rtlCol="0" anchor="t"/>
          <a:lstStyle/>
          <a:p>
            <a:pPr marL="0" indent="0">
              <a:lnSpc>
                <a:spcPts val="2350"/>
              </a:lnSpc>
              <a:buNone/>
            </a:pPr>
            <a:r>
              <a:rPr lang="en-US" sz="1850" b="1" kern="0" spc="-38" dirty="0">
                <a:solidFill>
                  <a:srgbClr val="FF8AAF"/>
                </a:solidFill>
                <a:latin typeface="Petrona Bold" pitchFamily="34" charset="0"/>
                <a:ea typeface="Petrona Bold" pitchFamily="34" charset="-122"/>
                <a:cs typeface="Petrona Bold" pitchFamily="34" charset="-120"/>
              </a:rPr>
              <a:t>Power App Ex - 3</a:t>
            </a:r>
            <a:endParaRPr lang="en-US" sz="1850" dirty="0"/>
          </a:p>
        </p:txBody>
      </p:sp>
      <p:sp>
        <p:nvSpPr>
          <p:cNvPr id="11" name="Text 6"/>
          <p:cNvSpPr/>
          <p:nvPr/>
        </p:nvSpPr>
        <p:spPr>
          <a:xfrm>
            <a:off x="9851708" y="7270313"/>
            <a:ext cx="4153019" cy="292179"/>
          </a:xfrm>
          <a:prstGeom prst="rect">
            <a:avLst/>
          </a:prstGeom>
          <a:noFill/>
          <a:ln/>
        </p:spPr>
        <p:txBody>
          <a:bodyPr wrap="none" lIns="0" tIns="0" rIns="0" bIns="0" rtlCol="0" anchor="t"/>
          <a:lstStyle/>
          <a:p>
            <a:pPr marL="0" indent="0">
              <a:lnSpc>
                <a:spcPts val="2300"/>
              </a:lnSpc>
              <a:buNone/>
            </a:pPr>
            <a:endParaRPr lang="en-US" sz="140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625679"/>
            <a:ext cx="5954197" cy="744260"/>
          </a:xfrm>
          <a:prstGeom prst="rect">
            <a:avLst/>
          </a:prstGeom>
          <a:noFill/>
          <a:ln/>
        </p:spPr>
        <p:txBody>
          <a:bodyPr wrap="none" lIns="0" tIns="0" rIns="0" bIns="0" rtlCol="0" anchor="t"/>
          <a:lstStyle/>
          <a:p>
            <a:pPr marL="0" indent="0">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Power BI</a:t>
            </a:r>
            <a:endParaRPr lang="en-US" sz="4650" dirty="0"/>
          </a:p>
        </p:txBody>
      </p:sp>
      <p:pic>
        <p:nvPicPr>
          <p:cNvPr id="3" name="Image 0" descr="preencoded.png"/>
          <p:cNvPicPr>
            <a:picLocks noChangeAspect="1"/>
          </p:cNvPicPr>
          <p:nvPr/>
        </p:nvPicPr>
        <p:blipFill>
          <a:blip r:embed="rId3"/>
          <a:stretch>
            <a:fillRect/>
          </a:stretch>
        </p:blipFill>
        <p:spPr>
          <a:xfrm>
            <a:off x="793790" y="2965252"/>
            <a:ext cx="3978116" cy="2100501"/>
          </a:xfrm>
          <a:prstGeom prst="rect">
            <a:avLst/>
          </a:prstGeom>
        </p:spPr>
      </p:pic>
      <p:sp>
        <p:nvSpPr>
          <p:cNvPr id="4" name="Text 1"/>
          <p:cNvSpPr/>
          <p:nvPr/>
        </p:nvSpPr>
        <p:spPr>
          <a:xfrm>
            <a:off x="793790" y="5320903"/>
            <a:ext cx="3690937" cy="372070"/>
          </a:xfrm>
          <a:prstGeom prst="rect">
            <a:avLst/>
          </a:prstGeom>
          <a:noFill/>
          <a:ln/>
        </p:spPr>
        <p:txBody>
          <a:bodyPr wrap="none" lIns="0" tIns="0" rIns="0" bIns="0" rtlCol="0" anchor="t"/>
          <a:lstStyle/>
          <a:p>
            <a:pPr marL="0" indent="0">
              <a:lnSpc>
                <a:spcPts val="2900"/>
              </a:lnSpc>
              <a:buNone/>
            </a:pPr>
            <a:r>
              <a:rPr lang="en-US" sz="2300" b="1" kern="0" spc="-47" dirty="0">
                <a:solidFill>
                  <a:srgbClr val="FF8AAF"/>
                </a:solidFill>
                <a:latin typeface="Petrona Bold" pitchFamily="34" charset="0"/>
                <a:ea typeface="Petrona Bold" pitchFamily="34" charset="-122"/>
                <a:cs typeface="Petrona Bold" pitchFamily="34" charset="-120"/>
              </a:rPr>
              <a:t>Enrollment by year Power BI</a:t>
            </a:r>
            <a:endParaRPr lang="en-US" sz="2300" dirty="0"/>
          </a:p>
        </p:txBody>
      </p:sp>
      <p:sp>
        <p:nvSpPr>
          <p:cNvPr id="5" name="Text 2"/>
          <p:cNvSpPr/>
          <p:nvPr/>
        </p:nvSpPr>
        <p:spPr>
          <a:xfrm>
            <a:off x="793790" y="5919788"/>
            <a:ext cx="3978116" cy="362903"/>
          </a:xfrm>
          <a:prstGeom prst="rect">
            <a:avLst/>
          </a:prstGeom>
          <a:noFill/>
          <a:ln/>
        </p:spPr>
        <p:txBody>
          <a:bodyPr wrap="none" lIns="0" tIns="0" rIns="0" bIns="0" rtlCol="0" anchor="t"/>
          <a:lstStyle/>
          <a:p>
            <a:pPr marL="0" indent="0">
              <a:lnSpc>
                <a:spcPts val="2850"/>
              </a:lnSpc>
              <a:buNone/>
            </a:pPr>
            <a:endParaRPr lang="en-US" sz="1750" dirty="0"/>
          </a:p>
        </p:txBody>
      </p:sp>
      <p:pic>
        <p:nvPicPr>
          <p:cNvPr id="6" name="Image 1" descr="preencoded.png"/>
          <p:cNvPicPr>
            <a:picLocks noChangeAspect="1"/>
          </p:cNvPicPr>
          <p:nvPr/>
        </p:nvPicPr>
        <p:blipFill>
          <a:blip r:embed="rId4"/>
          <a:stretch>
            <a:fillRect/>
          </a:stretch>
        </p:blipFill>
        <p:spPr>
          <a:xfrm>
            <a:off x="5332928" y="2965252"/>
            <a:ext cx="3978116" cy="2217539"/>
          </a:xfrm>
          <a:prstGeom prst="rect">
            <a:avLst/>
          </a:prstGeom>
        </p:spPr>
      </p:pic>
      <p:sp>
        <p:nvSpPr>
          <p:cNvPr id="7" name="Text 3"/>
          <p:cNvSpPr/>
          <p:nvPr/>
        </p:nvSpPr>
        <p:spPr>
          <a:xfrm>
            <a:off x="5332928" y="5437942"/>
            <a:ext cx="2977039" cy="372070"/>
          </a:xfrm>
          <a:prstGeom prst="rect">
            <a:avLst/>
          </a:prstGeom>
          <a:noFill/>
          <a:ln/>
        </p:spPr>
        <p:txBody>
          <a:bodyPr wrap="none" lIns="0" tIns="0" rIns="0" bIns="0" rtlCol="0" anchor="t"/>
          <a:lstStyle/>
          <a:p>
            <a:pPr marL="0" indent="0">
              <a:lnSpc>
                <a:spcPts val="2900"/>
              </a:lnSpc>
              <a:buNone/>
            </a:pPr>
            <a:r>
              <a:rPr lang="en-US" sz="2300" b="1" kern="0" spc="-47" dirty="0">
                <a:solidFill>
                  <a:srgbClr val="FF8AAF"/>
                </a:solidFill>
                <a:latin typeface="Petrona Bold" pitchFamily="34" charset="0"/>
                <a:ea typeface="Petrona Bold" pitchFamily="34" charset="-122"/>
                <a:cs typeface="Petrona Bold" pitchFamily="34" charset="-120"/>
              </a:rPr>
              <a:t>Counts by user ID</a:t>
            </a:r>
            <a:endParaRPr lang="en-US" sz="2300" dirty="0"/>
          </a:p>
        </p:txBody>
      </p:sp>
      <p:sp>
        <p:nvSpPr>
          <p:cNvPr id="8" name="Text 4"/>
          <p:cNvSpPr/>
          <p:nvPr/>
        </p:nvSpPr>
        <p:spPr>
          <a:xfrm>
            <a:off x="5332928" y="6036826"/>
            <a:ext cx="3978116" cy="362903"/>
          </a:xfrm>
          <a:prstGeom prst="rect">
            <a:avLst/>
          </a:prstGeom>
          <a:noFill/>
          <a:ln/>
        </p:spPr>
        <p:txBody>
          <a:bodyPr wrap="none" lIns="0" tIns="0" rIns="0" bIns="0" rtlCol="0" anchor="t"/>
          <a:lstStyle/>
          <a:p>
            <a:pPr marL="0" indent="0">
              <a:lnSpc>
                <a:spcPts val="2850"/>
              </a:lnSpc>
              <a:buNone/>
            </a:pPr>
            <a:endParaRPr lang="en-US" sz="1750" dirty="0"/>
          </a:p>
        </p:txBody>
      </p:sp>
      <p:pic>
        <p:nvPicPr>
          <p:cNvPr id="9" name="Image 2" descr="preencoded.png"/>
          <p:cNvPicPr>
            <a:picLocks noChangeAspect="1"/>
          </p:cNvPicPr>
          <p:nvPr/>
        </p:nvPicPr>
        <p:blipFill>
          <a:blip r:embed="rId5"/>
          <a:stretch>
            <a:fillRect/>
          </a:stretch>
        </p:blipFill>
        <p:spPr>
          <a:xfrm>
            <a:off x="9872067" y="2965252"/>
            <a:ext cx="3978116" cy="2100143"/>
          </a:xfrm>
          <a:prstGeom prst="rect">
            <a:avLst/>
          </a:prstGeom>
        </p:spPr>
      </p:pic>
      <p:sp>
        <p:nvSpPr>
          <p:cNvPr id="10" name="Text 5"/>
          <p:cNvSpPr/>
          <p:nvPr/>
        </p:nvSpPr>
        <p:spPr>
          <a:xfrm>
            <a:off x="9872067" y="5320546"/>
            <a:ext cx="3892629" cy="372070"/>
          </a:xfrm>
          <a:prstGeom prst="rect">
            <a:avLst/>
          </a:prstGeom>
          <a:noFill/>
          <a:ln/>
        </p:spPr>
        <p:txBody>
          <a:bodyPr wrap="none" lIns="0" tIns="0" rIns="0" bIns="0" rtlCol="0" anchor="t"/>
          <a:lstStyle/>
          <a:p>
            <a:pPr marL="0" indent="0">
              <a:lnSpc>
                <a:spcPts val="2900"/>
              </a:lnSpc>
              <a:buNone/>
            </a:pPr>
            <a:r>
              <a:rPr lang="en-US" sz="2300" b="1" kern="0" spc="-47" dirty="0">
                <a:solidFill>
                  <a:srgbClr val="FF8AAF"/>
                </a:solidFill>
                <a:latin typeface="Petrona Bold" pitchFamily="34" charset="0"/>
                <a:ea typeface="Petrona Bold" pitchFamily="34" charset="-122"/>
                <a:cs typeface="Petrona Bold" pitchFamily="34" charset="-120"/>
              </a:rPr>
              <a:t>Counts by Title and Course ID</a:t>
            </a:r>
            <a:endParaRPr lang="en-US" sz="2300" dirty="0"/>
          </a:p>
        </p:txBody>
      </p:sp>
      <p:sp>
        <p:nvSpPr>
          <p:cNvPr id="11" name="Text 6"/>
          <p:cNvSpPr/>
          <p:nvPr/>
        </p:nvSpPr>
        <p:spPr>
          <a:xfrm>
            <a:off x="9872067" y="5919430"/>
            <a:ext cx="3978116" cy="362903"/>
          </a:xfrm>
          <a:prstGeom prst="rect">
            <a:avLst/>
          </a:prstGeom>
          <a:noFill/>
          <a:ln/>
        </p:spPr>
        <p:txBody>
          <a:bodyPr wrap="none" lIns="0" tIns="0" rIns="0" bIns="0" rtlCol="0" anchor="t"/>
          <a:lstStyle/>
          <a:p>
            <a:pPr marL="0" indent="0">
              <a:lnSpc>
                <a:spcPts val="2850"/>
              </a:lnSpc>
              <a:buNone/>
            </a:pPr>
            <a:endParaRPr lang="en-US" sz="175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396835" y="311825"/>
            <a:ext cx="2977039" cy="372070"/>
          </a:xfrm>
          <a:prstGeom prst="rect">
            <a:avLst/>
          </a:prstGeom>
          <a:noFill/>
          <a:ln/>
        </p:spPr>
        <p:txBody>
          <a:bodyPr wrap="none" lIns="0" tIns="0" rIns="0" bIns="0" rtlCol="0" anchor="t"/>
          <a:lstStyle/>
          <a:p>
            <a:pPr marL="0" indent="0">
              <a:lnSpc>
                <a:spcPts val="2900"/>
              </a:lnSpc>
              <a:buNone/>
            </a:pPr>
            <a:r>
              <a:rPr lang="en-US" sz="2300" b="1" kern="0" spc="-47" dirty="0">
                <a:solidFill>
                  <a:srgbClr val="FF8AAF"/>
                </a:solidFill>
                <a:latin typeface="Petrona Bold" pitchFamily="34" charset="0"/>
                <a:ea typeface="Petrona Bold" pitchFamily="34" charset="-122"/>
                <a:cs typeface="Petrona Bold" pitchFamily="34" charset="-120"/>
              </a:rPr>
              <a:t>Queries</a:t>
            </a:r>
            <a:endParaRPr lang="en-US" sz="2300" dirty="0"/>
          </a:p>
        </p:txBody>
      </p:sp>
      <p:sp>
        <p:nvSpPr>
          <p:cNvPr id="3" name="Shape 1"/>
          <p:cNvSpPr/>
          <p:nvPr/>
        </p:nvSpPr>
        <p:spPr>
          <a:xfrm>
            <a:off x="396835" y="910709"/>
            <a:ext cx="13836729" cy="347901"/>
          </a:xfrm>
          <a:prstGeom prst="roundRect">
            <a:avLst>
              <a:gd name="adj" fmla="val 13692"/>
            </a:avLst>
          </a:prstGeom>
          <a:noFill/>
          <a:ln w="7620">
            <a:solidFill>
              <a:srgbClr val="FFFFFF">
                <a:alpha val="24000"/>
              </a:srgbClr>
            </a:solidFill>
            <a:prstDash val="solid"/>
          </a:ln>
        </p:spPr>
        <p:txBody>
          <a:bodyPr/>
          <a:lstStyle/>
          <a:p>
            <a:endParaRPr lang="en-US"/>
          </a:p>
        </p:txBody>
      </p:sp>
      <p:sp>
        <p:nvSpPr>
          <p:cNvPr id="4" name="Shape 2"/>
          <p:cNvSpPr/>
          <p:nvPr/>
        </p:nvSpPr>
        <p:spPr>
          <a:xfrm>
            <a:off x="404455" y="918329"/>
            <a:ext cx="13820061" cy="332661"/>
          </a:xfrm>
          <a:prstGeom prst="rect">
            <a:avLst/>
          </a:prstGeom>
          <a:solidFill>
            <a:srgbClr val="FFFFFF">
              <a:alpha val="4000"/>
            </a:srgbClr>
          </a:solidFill>
          <a:ln/>
        </p:spPr>
        <p:txBody>
          <a:bodyPr/>
          <a:lstStyle/>
          <a:p>
            <a:endParaRPr lang="en-US"/>
          </a:p>
        </p:txBody>
      </p:sp>
      <p:sp>
        <p:nvSpPr>
          <p:cNvPr id="5" name="Text 3"/>
          <p:cNvSpPr/>
          <p:nvPr/>
        </p:nvSpPr>
        <p:spPr>
          <a:xfrm>
            <a:off x="519351" y="993934"/>
            <a:ext cx="4375666" cy="181451"/>
          </a:xfrm>
          <a:prstGeom prst="rect">
            <a:avLst/>
          </a:prstGeom>
          <a:noFill/>
          <a:ln/>
        </p:spPr>
        <p:txBody>
          <a:bodyPr wrap="none" lIns="0" tIns="0" rIns="0" bIns="0" rtlCol="0" anchor="t"/>
          <a:lstStyle/>
          <a:p>
            <a:pPr marL="0" indent="0">
              <a:lnSpc>
                <a:spcPts val="1400"/>
              </a:lnSpc>
              <a:buNone/>
            </a:pPr>
            <a:r>
              <a:rPr lang="en-US" sz="850" b="1" kern="0" spc="-18" dirty="0">
                <a:solidFill>
                  <a:srgbClr val="E0D6DE"/>
                </a:solidFill>
                <a:latin typeface="Inter" pitchFamily="34" charset="0"/>
                <a:ea typeface="Inter" pitchFamily="34" charset="-122"/>
                <a:cs typeface="Inter" pitchFamily="34" charset="-120"/>
              </a:rPr>
              <a:t>Query</a:t>
            </a:r>
            <a:endParaRPr lang="en-US" sz="850" dirty="0"/>
          </a:p>
        </p:txBody>
      </p:sp>
      <p:sp>
        <p:nvSpPr>
          <p:cNvPr id="6" name="Text 4"/>
          <p:cNvSpPr/>
          <p:nvPr/>
        </p:nvSpPr>
        <p:spPr>
          <a:xfrm>
            <a:off x="5129332" y="993934"/>
            <a:ext cx="4371856" cy="181451"/>
          </a:xfrm>
          <a:prstGeom prst="rect">
            <a:avLst/>
          </a:prstGeom>
          <a:noFill/>
          <a:ln/>
        </p:spPr>
        <p:txBody>
          <a:bodyPr wrap="none" lIns="0" tIns="0" rIns="0" bIns="0" rtlCol="0" anchor="t"/>
          <a:lstStyle/>
          <a:p>
            <a:pPr marL="0" indent="0">
              <a:lnSpc>
                <a:spcPts val="1400"/>
              </a:lnSpc>
              <a:buNone/>
            </a:pPr>
            <a:r>
              <a:rPr lang="en-US" sz="850" b="1" kern="0" spc="-18" dirty="0">
                <a:solidFill>
                  <a:srgbClr val="E0D6DE"/>
                </a:solidFill>
                <a:latin typeface="Inter" pitchFamily="34" charset="0"/>
                <a:ea typeface="Inter" pitchFamily="34" charset="-122"/>
                <a:cs typeface="Inter" pitchFamily="34" charset="-120"/>
              </a:rPr>
              <a:t>Purpose</a:t>
            </a:r>
            <a:endParaRPr lang="en-US" sz="850" dirty="0"/>
          </a:p>
        </p:txBody>
      </p:sp>
      <p:sp>
        <p:nvSpPr>
          <p:cNvPr id="7" name="Text 5"/>
          <p:cNvSpPr/>
          <p:nvPr/>
        </p:nvSpPr>
        <p:spPr>
          <a:xfrm>
            <a:off x="9735503" y="993934"/>
            <a:ext cx="4375666" cy="181451"/>
          </a:xfrm>
          <a:prstGeom prst="rect">
            <a:avLst/>
          </a:prstGeom>
          <a:noFill/>
          <a:ln/>
        </p:spPr>
        <p:txBody>
          <a:bodyPr wrap="none" lIns="0" tIns="0" rIns="0" bIns="0" rtlCol="0" anchor="t"/>
          <a:lstStyle/>
          <a:p>
            <a:pPr marL="0" indent="0">
              <a:lnSpc>
                <a:spcPts val="1400"/>
              </a:lnSpc>
              <a:buNone/>
            </a:pPr>
            <a:r>
              <a:rPr lang="en-US" sz="850" b="1" kern="0" spc="-18" dirty="0">
                <a:solidFill>
                  <a:srgbClr val="E0D6DE"/>
                </a:solidFill>
                <a:latin typeface="Inter" pitchFamily="34" charset="0"/>
                <a:ea typeface="Inter" pitchFamily="34" charset="-122"/>
                <a:cs typeface="Inter" pitchFamily="34" charset="-120"/>
              </a:rPr>
              <a:t>Code Snippet</a:t>
            </a:r>
            <a:endParaRPr lang="en-US" sz="850" dirty="0"/>
          </a:p>
        </p:txBody>
      </p:sp>
      <p:sp>
        <p:nvSpPr>
          <p:cNvPr id="8" name="Shape 6"/>
          <p:cNvSpPr/>
          <p:nvPr/>
        </p:nvSpPr>
        <p:spPr>
          <a:xfrm>
            <a:off x="396835" y="1386126"/>
            <a:ext cx="13836729" cy="355521"/>
          </a:xfrm>
          <a:prstGeom prst="roundRect">
            <a:avLst>
              <a:gd name="adj" fmla="val 13398"/>
            </a:avLst>
          </a:prstGeom>
          <a:noFill/>
          <a:ln w="7620">
            <a:solidFill>
              <a:srgbClr val="FFFFFF">
                <a:alpha val="24000"/>
              </a:srgbClr>
            </a:solidFill>
            <a:prstDash val="solid"/>
          </a:ln>
        </p:spPr>
        <p:txBody>
          <a:bodyPr/>
          <a:lstStyle/>
          <a:p>
            <a:endParaRPr lang="en-US"/>
          </a:p>
        </p:txBody>
      </p:sp>
      <p:sp>
        <p:nvSpPr>
          <p:cNvPr id="9" name="Shape 7"/>
          <p:cNvSpPr/>
          <p:nvPr/>
        </p:nvSpPr>
        <p:spPr>
          <a:xfrm>
            <a:off x="404455" y="1393746"/>
            <a:ext cx="13820061" cy="340281"/>
          </a:xfrm>
          <a:prstGeom prst="rect">
            <a:avLst/>
          </a:prstGeom>
          <a:solidFill>
            <a:srgbClr val="FFFFFF">
              <a:alpha val="4000"/>
            </a:srgbClr>
          </a:solidFill>
          <a:ln/>
        </p:spPr>
        <p:txBody>
          <a:bodyPr/>
          <a:lstStyle/>
          <a:p>
            <a:endParaRPr lang="en-US"/>
          </a:p>
        </p:txBody>
      </p:sp>
      <p:sp>
        <p:nvSpPr>
          <p:cNvPr id="10" name="Text 8"/>
          <p:cNvSpPr/>
          <p:nvPr/>
        </p:nvSpPr>
        <p:spPr>
          <a:xfrm>
            <a:off x="519351" y="1469350"/>
            <a:ext cx="4375666" cy="181451"/>
          </a:xfrm>
          <a:prstGeom prst="rect">
            <a:avLst/>
          </a:prstGeom>
          <a:noFill/>
          <a:ln/>
        </p:spPr>
        <p:txBody>
          <a:bodyPr wrap="none" lIns="0" tIns="0" rIns="0" bIns="0" rtlCol="0" anchor="t"/>
          <a:lstStyle/>
          <a:p>
            <a:pPr marL="0" indent="0">
              <a:lnSpc>
                <a:spcPts val="1400"/>
              </a:lnSpc>
              <a:buNone/>
            </a:pPr>
            <a:r>
              <a:rPr lang="en-US" sz="850" b="1" kern="0" spc="-18" dirty="0">
                <a:solidFill>
                  <a:srgbClr val="E0D6DE"/>
                </a:solidFill>
                <a:latin typeface="Inter" pitchFamily="34" charset="0"/>
                <a:ea typeface="Inter" pitchFamily="34" charset="-122"/>
                <a:cs typeface="Inter" pitchFamily="34" charset="-120"/>
              </a:rPr>
              <a:t>Insert Scores</a:t>
            </a:r>
            <a:endParaRPr lang="en-US" sz="850" dirty="0"/>
          </a:p>
        </p:txBody>
      </p:sp>
      <p:sp>
        <p:nvSpPr>
          <p:cNvPr id="11" name="Text 9"/>
          <p:cNvSpPr/>
          <p:nvPr/>
        </p:nvSpPr>
        <p:spPr>
          <a:xfrm>
            <a:off x="5129332" y="1469350"/>
            <a:ext cx="4371856" cy="189071"/>
          </a:xfrm>
          <a:prstGeom prst="rect">
            <a:avLst/>
          </a:prstGeom>
          <a:noFill/>
          <a:ln/>
        </p:spPr>
        <p:txBody>
          <a:bodyPr wrap="none" lIns="0" tIns="0" rIns="0" bIns="0" rtlCol="0" anchor="t"/>
          <a:lstStyle/>
          <a:p>
            <a:pPr marL="0" indent="0">
              <a:lnSpc>
                <a:spcPts val="1400"/>
              </a:lnSpc>
              <a:buNone/>
            </a:pPr>
            <a:r>
              <a:rPr lang="en-US" sz="850" kern="0" spc="-18" dirty="0">
                <a:solidFill>
                  <a:srgbClr val="E0D6DE"/>
                </a:solidFill>
                <a:latin typeface="Inter" pitchFamily="34" charset="0"/>
                <a:ea typeface="Inter" pitchFamily="34" charset="-122"/>
                <a:cs typeface="Inter" pitchFamily="34" charset="-120"/>
              </a:rPr>
              <a:t>Add low scores to the </a:t>
            </a:r>
            <a:r>
              <a:rPr lang="en-US" sz="850" kern="0" spc="-18" dirty="0">
                <a:solidFill>
                  <a:srgbClr val="E0D6DE"/>
                </a:solidFill>
                <a:highlight>
                  <a:srgbClr val="1C113B"/>
                </a:highlight>
                <a:latin typeface="Consolas" pitchFamily="34" charset="0"/>
                <a:ea typeface="Consolas" pitchFamily="34" charset="-122"/>
                <a:cs typeface="Consolas" pitchFamily="34" charset="-120"/>
              </a:rPr>
              <a:t>Scores</a:t>
            </a:r>
            <a:r>
              <a:rPr lang="en-US" sz="850" kern="0" spc="-18" dirty="0">
                <a:solidFill>
                  <a:srgbClr val="E0D6DE"/>
                </a:solidFill>
                <a:latin typeface="Inter" pitchFamily="34" charset="0"/>
                <a:ea typeface="Inter" pitchFamily="34" charset="-122"/>
                <a:cs typeface="Inter" pitchFamily="34" charset="-120"/>
              </a:rPr>
              <a:t> table.</a:t>
            </a:r>
            <a:endParaRPr lang="en-US" sz="850" dirty="0"/>
          </a:p>
        </p:txBody>
      </p:sp>
      <p:sp>
        <p:nvSpPr>
          <p:cNvPr id="12" name="Text 10"/>
          <p:cNvSpPr/>
          <p:nvPr/>
        </p:nvSpPr>
        <p:spPr>
          <a:xfrm>
            <a:off x="9735503" y="1469350"/>
            <a:ext cx="4375666" cy="189071"/>
          </a:xfrm>
          <a:prstGeom prst="rect">
            <a:avLst/>
          </a:prstGeom>
          <a:noFill/>
          <a:ln/>
        </p:spPr>
        <p:txBody>
          <a:bodyPr wrap="none" lIns="0" tIns="0" rIns="0" bIns="0" rtlCol="0" anchor="t"/>
          <a:lstStyle/>
          <a:p>
            <a:pPr marL="0" indent="0">
              <a:lnSpc>
                <a:spcPts val="1400"/>
              </a:lnSpc>
              <a:buNone/>
            </a:pPr>
            <a:r>
              <a:rPr lang="en-US" sz="850" kern="0" spc="-18" dirty="0">
                <a:solidFill>
                  <a:srgbClr val="E0D6DE"/>
                </a:solidFill>
                <a:highlight>
                  <a:srgbClr val="1C113B"/>
                </a:highlight>
                <a:latin typeface="Consolas" pitchFamily="34" charset="0"/>
                <a:ea typeface="Consolas" pitchFamily="34" charset="-122"/>
                <a:cs typeface="Consolas" pitchFamily="34" charset="-120"/>
              </a:rPr>
              <a:t>INSERT INTO Scores (score_id, score_student_id, score_course_id, score) VALUES (...);</a:t>
            </a:r>
            <a:endParaRPr lang="en-US" sz="850" dirty="0"/>
          </a:p>
        </p:txBody>
      </p:sp>
      <p:sp>
        <p:nvSpPr>
          <p:cNvPr id="13" name="Shape 11"/>
          <p:cNvSpPr/>
          <p:nvPr/>
        </p:nvSpPr>
        <p:spPr>
          <a:xfrm>
            <a:off x="396835" y="1869162"/>
            <a:ext cx="13836729" cy="544592"/>
          </a:xfrm>
          <a:prstGeom prst="roundRect">
            <a:avLst>
              <a:gd name="adj" fmla="val 8747"/>
            </a:avLst>
          </a:prstGeom>
          <a:noFill/>
          <a:ln w="7620">
            <a:solidFill>
              <a:srgbClr val="FFFFFF">
                <a:alpha val="24000"/>
              </a:srgbClr>
            </a:solidFill>
            <a:prstDash val="solid"/>
          </a:ln>
        </p:spPr>
        <p:txBody>
          <a:bodyPr/>
          <a:lstStyle/>
          <a:p>
            <a:endParaRPr lang="en-US"/>
          </a:p>
        </p:txBody>
      </p:sp>
      <p:sp>
        <p:nvSpPr>
          <p:cNvPr id="14" name="Shape 12"/>
          <p:cNvSpPr/>
          <p:nvPr/>
        </p:nvSpPr>
        <p:spPr>
          <a:xfrm>
            <a:off x="404455" y="1876782"/>
            <a:ext cx="13820061" cy="529352"/>
          </a:xfrm>
          <a:prstGeom prst="rect">
            <a:avLst/>
          </a:prstGeom>
          <a:solidFill>
            <a:srgbClr val="FFFFFF">
              <a:alpha val="4000"/>
            </a:srgbClr>
          </a:solidFill>
          <a:ln/>
        </p:spPr>
        <p:txBody>
          <a:bodyPr/>
          <a:lstStyle/>
          <a:p>
            <a:endParaRPr lang="en-US"/>
          </a:p>
        </p:txBody>
      </p:sp>
      <p:sp>
        <p:nvSpPr>
          <p:cNvPr id="15" name="Text 13"/>
          <p:cNvSpPr/>
          <p:nvPr/>
        </p:nvSpPr>
        <p:spPr>
          <a:xfrm>
            <a:off x="519351" y="1952387"/>
            <a:ext cx="4375666" cy="181451"/>
          </a:xfrm>
          <a:prstGeom prst="rect">
            <a:avLst/>
          </a:prstGeom>
          <a:noFill/>
          <a:ln/>
        </p:spPr>
        <p:txBody>
          <a:bodyPr wrap="none" lIns="0" tIns="0" rIns="0" bIns="0" rtlCol="0" anchor="t"/>
          <a:lstStyle/>
          <a:p>
            <a:pPr marL="0" indent="0">
              <a:lnSpc>
                <a:spcPts val="1400"/>
              </a:lnSpc>
              <a:buNone/>
            </a:pPr>
            <a:r>
              <a:rPr lang="en-US" sz="850" b="1" kern="0" spc="-18" dirty="0">
                <a:solidFill>
                  <a:srgbClr val="E0D6DE"/>
                </a:solidFill>
                <a:latin typeface="Inter" pitchFamily="34" charset="0"/>
                <a:ea typeface="Inter" pitchFamily="34" charset="-122"/>
                <a:cs typeface="Inter" pitchFamily="34" charset="-120"/>
              </a:rPr>
              <a:t>Retrieve Enrolled Students</a:t>
            </a:r>
            <a:endParaRPr lang="en-US" sz="850" dirty="0"/>
          </a:p>
        </p:txBody>
      </p:sp>
      <p:sp>
        <p:nvSpPr>
          <p:cNvPr id="16" name="Text 14"/>
          <p:cNvSpPr/>
          <p:nvPr/>
        </p:nvSpPr>
        <p:spPr>
          <a:xfrm>
            <a:off x="5129332" y="1952387"/>
            <a:ext cx="4371856" cy="181451"/>
          </a:xfrm>
          <a:prstGeom prst="rect">
            <a:avLst/>
          </a:prstGeom>
          <a:noFill/>
          <a:ln/>
        </p:spPr>
        <p:txBody>
          <a:bodyPr wrap="none" lIns="0" tIns="0" rIns="0" bIns="0" rtlCol="0" anchor="t"/>
          <a:lstStyle/>
          <a:p>
            <a:pPr marL="0" indent="0">
              <a:lnSpc>
                <a:spcPts val="1400"/>
              </a:lnSpc>
              <a:buNone/>
            </a:pPr>
            <a:r>
              <a:rPr lang="en-US" sz="850" kern="0" spc="-18" dirty="0">
                <a:solidFill>
                  <a:srgbClr val="E0D6DE"/>
                </a:solidFill>
                <a:latin typeface="Inter" pitchFamily="34" charset="0"/>
                <a:ea typeface="Inter" pitchFamily="34" charset="-122"/>
                <a:cs typeface="Inter" pitchFamily="34" charset="-120"/>
              </a:rPr>
              <a:t>List students with their enrolled courses.</a:t>
            </a:r>
            <a:endParaRPr lang="en-US" sz="850" dirty="0"/>
          </a:p>
        </p:txBody>
      </p:sp>
      <p:sp>
        <p:nvSpPr>
          <p:cNvPr id="17" name="Text 15"/>
          <p:cNvSpPr/>
          <p:nvPr/>
        </p:nvSpPr>
        <p:spPr>
          <a:xfrm>
            <a:off x="9735503" y="1952387"/>
            <a:ext cx="4375666" cy="378143"/>
          </a:xfrm>
          <a:prstGeom prst="rect">
            <a:avLst/>
          </a:prstGeom>
          <a:noFill/>
          <a:ln/>
        </p:spPr>
        <p:txBody>
          <a:bodyPr wrap="square" lIns="0" tIns="0" rIns="0" bIns="0" rtlCol="0" anchor="t"/>
          <a:lstStyle/>
          <a:p>
            <a:pPr marL="0" indent="0">
              <a:lnSpc>
                <a:spcPts val="1400"/>
              </a:lnSpc>
              <a:buNone/>
            </a:pPr>
            <a:r>
              <a:rPr lang="en-US" sz="850" kern="0" spc="-18" dirty="0">
                <a:solidFill>
                  <a:srgbClr val="E0D6DE"/>
                </a:solidFill>
                <a:highlight>
                  <a:srgbClr val="1C113B"/>
                </a:highlight>
                <a:latin typeface="Consolas" pitchFamily="34" charset="0"/>
                <a:ea typeface="Consolas" pitchFamily="34" charset="-122"/>
                <a:cs typeface="Consolas" pitchFamily="34" charset="-120"/>
              </a:rPr>
              <a:t>SELECT U.user_id, CONCAT(U.first_name, ' ', U.last_name), C.course_title FROM Enrollments ...;</a:t>
            </a:r>
            <a:endParaRPr lang="en-US" sz="850" dirty="0"/>
          </a:p>
        </p:txBody>
      </p:sp>
      <p:sp>
        <p:nvSpPr>
          <p:cNvPr id="18" name="Shape 16"/>
          <p:cNvSpPr/>
          <p:nvPr/>
        </p:nvSpPr>
        <p:spPr>
          <a:xfrm>
            <a:off x="396835" y="2541270"/>
            <a:ext cx="13836729" cy="544592"/>
          </a:xfrm>
          <a:prstGeom prst="roundRect">
            <a:avLst>
              <a:gd name="adj" fmla="val 8747"/>
            </a:avLst>
          </a:prstGeom>
          <a:noFill/>
          <a:ln w="7620">
            <a:solidFill>
              <a:srgbClr val="FFFFFF">
                <a:alpha val="24000"/>
              </a:srgbClr>
            </a:solidFill>
            <a:prstDash val="solid"/>
          </a:ln>
        </p:spPr>
        <p:txBody>
          <a:bodyPr/>
          <a:lstStyle/>
          <a:p>
            <a:endParaRPr lang="en-US"/>
          </a:p>
        </p:txBody>
      </p:sp>
      <p:sp>
        <p:nvSpPr>
          <p:cNvPr id="19" name="Shape 17"/>
          <p:cNvSpPr/>
          <p:nvPr/>
        </p:nvSpPr>
        <p:spPr>
          <a:xfrm>
            <a:off x="404455" y="2548890"/>
            <a:ext cx="13820061" cy="529352"/>
          </a:xfrm>
          <a:prstGeom prst="rect">
            <a:avLst/>
          </a:prstGeom>
          <a:solidFill>
            <a:srgbClr val="FFFFFF">
              <a:alpha val="4000"/>
            </a:srgbClr>
          </a:solidFill>
          <a:ln/>
        </p:spPr>
        <p:txBody>
          <a:bodyPr/>
          <a:lstStyle/>
          <a:p>
            <a:endParaRPr lang="en-US"/>
          </a:p>
        </p:txBody>
      </p:sp>
      <p:sp>
        <p:nvSpPr>
          <p:cNvPr id="20" name="Text 18"/>
          <p:cNvSpPr/>
          <p:nvPr/>
        </p:nvSpPr>
        <p:spPr>
          <a:xfrm>
            <a:off x="519351" y="2624495"/>
            <a:ext cx="4375666" cy="181451"/>
          </a:xfrm>
          <a:prstGeom prst="rect">
            <a:avLst/>
          </a:prstGeom>
          <a:noFill/>
          <a:ln/>
        </p:spPr>
        <p:txBody>
          <a:bodyPr wrap="none" lIns="0" tIns="0" rIns="0" bIns="0" rtlCol="0" anchor="t"/>
          <a:lstStyle/>
          <a:p>
            <a:pPr marL="0" indent="0">
              <a:lnSpc>
                <a:spcPts val="1400"/>
              </a:lnSpc>
              <a:buNone/>
            </a:pPr>
            <a:r>
              <a:rPr lang="en-US" sz="850" b="1" kern="0" spc="-18" dirty="0">
                <a:solidFill>
                  <a:srgbClr val="E0D6DE"/>
                </a:solidFill>
                <a:latin typeface="Inter" pitchFamily="34" charset="0"/>
                <a:ea typeface="Inter" pitchFamily="34" charset="-122"/>
                <a:cs typeface="Inter" pitchFamily="34" charset="-120"/>
              </a:rPr>
              <a:t>Submissions with Feedback</a:t>
            </a:r>
            <a:endParaRPr lang="en-US" sz="850" dirty="0"/>
          </a:p>
        </p:txBody>
      </p:sp>
      <p:sp>
        <p:nvSpPr>
          <p:cNvPr id="21" name="Text 19"/>
          <p:cNvSpPr/>
          <p:nvPr/>
        </p:nvSpPr>
        <p:spPr>
          <a:xfrm>
            <a:off x="5129332" y="2624495"/>
            <a:ext cx="4371856" cy="181451"/>
          </a:xfrm>
          <a:prstGeom prst="rect">
            <a:avLst/>
          </a:prstGeom>
          <a:noFill/>
          <a:ln/>
        </p:spPr>
        <p:txBody>
          <a:bodyPr wrap="none" lIns="0" tIns="0" rIns="0" bIns="0" rtlCol="0" anchor="t"/>
          <a:lstStyle/>
          <a:p>
            <a:pPr marL="0" indent="0">
              <a:lnSpc>
                <a:spcPts val="1400"/>
              </a:lnSpc>
              <a:buNone/>
            </a:pPr>
            <a:r>
              <a:rPr lang="en-US" sz="850" kern="0" spc="-18" dirty="0">
                <a:solidFill>
                  <a:srgbClr val="E0D6DE"/>
                </a:solidFill>
                <a:latin typeface="Inter" pitchFamily="34" charset="0"/>
                <a:ea typeface="Inter" pitchFamily="34" charset="-122"/>
                <a:cs typeface="Inter" pitchFamily="34" charset="-120"/>
              </a:rPr>
              <a:t>Retrieve submissions, feedback, and teacher details.</a:t>
            </a:r>
            <a:endParaRPr lang="en-US" sz="850" dirty="0"/>
          </a:p>
        </p:txBody>
      </p:sp>
      <p:sp>
        <p:nvSpPr>
          <p:cNvPr id="22" name="Text 20"/>
          <p:cNvSpPr/>
          <p:nvPr/>
        </p:nvSpPr>
        <p:spPr>
          <a:xfrm>
            <a:off x="9735503" y="2624495"/>
            <a:ext cx="4375666" cy="378143"/>
          </a:xfrm>
          <a:prstGeom prst="rect">
            <a:avLst/>
          </a:prstGeom>
          <a:noFill/>
          <a:ln/>
        </p:spPr>
        <p:txBody>
          <a:bodyPr wrap="square" lIns="0" tIns="0" rIns="0" bIns="0" rtlCol="0" anchor="t"/>
          <a:lstStyle/>
          <a:p>
            <a:pPr marL="0" indent="0">
              <a:lnSpc>
                <a:spcPts val="1400"/>
              </a:lnSpc>
              <a:buNone/>
            </a:pPr>
            <a:r>
              <a:rPr lang="en-US" sz="850" kern="0" spc="-18" dirty="0">
                <a:solidFill>
                  <a:srgbClr val="E0D6DE"/>
                </a:solidFill>
                <a:highlight>
                  <a:srgbClr val="1C113B"/>
                </a:highlight>
                <a:latin typeface="Consolas" pitchFamily="34" charset="0"/>
                <a:ea typeface="Consolas" pitchFamily="34" charset="-122"/>
                <a:cs typeface="Consolas" pitchFamily="34" charset="-120"/>
              </a:rPr>
              <a:t>SELECT S.submission_id, CONCAT(U.first_name, ' ', U.last_name), F.fed_comments, CONCAT(T.first_name, ...) ...;</a:t>
            </a:r>
            <a:endParaRPr lang="en-US" sz="850" dirty="0"/>
          </a:p>
        </p:txBody>
      </p:sp>
      <p:sp>
        <p:nvSpPr>
          <p:cNvPr id="23" name="Shape 21"/>
          <p:cNvSpPr/>
          <p:nvPr/>
        </p:nvSpPr>
        <p:spPr>
          <a:xfrm>
            <a:off x="396835" y="3213378"/>
            <a:ext cx="13836729" cy="544592"/>
          </a:xfrm>
          <a:prstGeom prst="roundRect">
            <a:avLst>
              <a:gd name="adj" fmla="val 8747"/>
            </a:avLst>
          </a:prstGeom>
          <a:noFill/>
          <a:ln w="7620">
            <a:solidFill>
              <a:srgbClr val="FFFFFF">
                <a:alpha val="24000"/>
              </a:srgbClr>
            </a:solidFill>
            <a:prstDash val="solid"/>
          </a:ln>
        </p:spPr>
        <p:txBody>
          <a:bodyPr/>
          <a:lstStyle/>
          <a:p>
            <a:endParaRPr lang="en-US"/>
          </a:p>
        </p:txBody>
      </p:sp>
      <p:sp>
        <p:nvSpPr>
          <p:cNvPr id="24" name="Shape 22"/>
          <p:cNvSpPr/>
          <p:nvPr/>
        </p:nvSpPr>
        <p:spPr>
          <a:xfrm>
            <a:off x="404455" y="3220998"/>
            <a:ext cx="13820061" cy="529352"/>
          </a:xfrm>
          <a:prstGeom prst="rect">
            <a:avLst/>
          </a:prstGeom>
          <a:solidFill>
            <a:srgbClr val="FFFFFF">
              <a:alpha val="4000"/>
            </a:srgbClr>
          </a:solidFill>
          <a:ln/>
        </p:spPr>
        <p:txBody>
          <a:bodyPr/>
          <a:lstStyle/>
          <a:p>
            <a:endParaRPr lang="en-US"/>
          </a:p>
        </p:txBody>
      </p:sp>
      <p:sp>
        <p:nvSpPr>
          <p:cNvPr id="25" name="Text 23"/>
          <p:cNvSpPr/>
          <p:nvPr/>
        </p:nvSpPr>
        <p:spPr>
          <a:xfrm>
            <a:off x="519351" y="3296603"/>
            <a:ext cx="4375666" cy="181451"/>
          </a:xfrm>
          <a:prstGeom prst="rect">
            <a:avLst/>
          </a:prstGeom>
          <a:noFill/>
          <a:ln/>
        </p:spPr>
        <p:txBody>
          <a:bodyPr wrap="none" lIns="0" tIns="0" rIns="0" bIns="0" rtlCol="0" anchor="t"/>
          <a:lstStyle/>
          <a:p>
            <a:pPr marL="0" indent="0">
              <a:lnSpc>
                <a:spcPts val="1400"/>
              </a:lnSpc>
              <a:buNone/>
            </a:pPr>
            <a:r>
              <a:rPr lang="en-US" sz="850" b="1" kern="0" spc="-18" dirty="0">
                <a:solidFill>
                  <a:srgbClr val="E0D6DE"/>
                </a:solidFill>
                <a:latin typeface="Inter" pitchFamily="34" charset="0"/>
                <a:ea typeface="Inter" pitchFamily="34" charset="-122"/>
                <a:cs typeface="Inter" pitchFamily="34" charset="-120"/>
              </a:rPr>
              <a:t>Lessons by Course</a:t>
            </a:r>
            <a:endParaRPr lang="en-US" sz="850" dirty="0"/>
          </a:p>
        </p:txBody>
      </p:sp>
      <p:sp>
        <p:nvSpPr>
          <p:cNvPr id="26" name="Text 24"/>
          <p:cNvSpPr/>
          <p:nvPr/>
        </p:nvSpPr>
        <p:spPr>
          <a:xfrm>
            <a:off x="5129332" y="3296603"/>
            <a:ext cx="4371856" cy="181451"/>
          </a:xfrm>
          <a:prstGeom prst="rect">
            <a:avLst/>
          </a:prstGeom>
          <a:noFill/>
          <a:ln/>
        </p:spPr>
        <p:txBody>
          <a:bodyPr wrap="none" lIns="0" tIns="0" rIns="0" bIns="0" rtlCol="0" anchor="t"/>
          <a:lstStyle/>
          <a:p>
            <a:pPr marL="0" indent="0">
              <a:lnSpc>
                <a:spcPts val="1400"/>
              </a:lnSpc>
              <a:buNone/>
            </a:pPr>
            <a:r>
              <a:rPr lang="en-US" sz="850" kern="0" spc="-18" dirty="0">
                <a:solidFill>
                  <a:srgbClr val="E0D6DE"/>
                </a:solidFill>
                <a:latin typeface="Inter" pitchFamily="34" charset="0"/>
                <a:ea typeface="Inter" pitchFamily="34" charset="-122"/>
                <a:cs typeface="Inter" pitchFamily="34" charset="-120"/>
              </a:rPr>
              <a:t>Retrieve all lessons under each course.</a:t>
            </a:r>
            <a:endParaRPr lang="en-US" sz="850" dirty="0"/>
          </a:p>
        </p:txBody>
      </p:sp>
      <p:sp>
        <p:nvSpPr>
          <p:cNvPr id="27" name="Text 25"/>
          <p:cNvSpPr/>
          <p:nvPr/>
        </p:nvSpPr>
        <p:spPr>
          <a:xfrm>
            <a:off x="9735503" y="3296603"/>
            <a:ext cx="4375666" cy="378143"/>
          </a:xfrm>
          <a:prstGeom prst="rect">
            <a:avLst/>
          </a:prstGeom>
          <a:noFill/>
          <a:ln/>
        </p:spPr>
        <p:txBody>
          <a:bodyPr wrap="square" lIns="0" tIns="0" rIns="0" bIns="0" rtlCol="0" anchor="t"/>
          <a:lstStyle/>
          <a:p>
            <a:pPr marL="0" indent="0">
              <a:lnSpc>
                <a:spcPts val="1400"/>
              </a:lnSpc>
              <a:buNone/>
            </a:pPr>
            <a:r>
              <a:rPr lang="en-US" sz="850" kern="0" spc="-18" dirty="0">
                <a:solidFill>
                  <a:srgbClr val="E0D6DE"/>
                </a:solidFill>
                <a:highlight>
                  <a:srgbClr val="1C113B"/>
                </a:highlight>
                <a:latin typeface="Consolas" pitchFamily="34" charset="0"/>
                <a:ea typeface="Consolas" pitchFamily="34" charset="-122"/>
                <a:cs typeface="Consolas" pitchFamily="34" charset="-120"/>
              </a:rPr>
              <a:t>SELECT L.lesson_id, C.c_course_id, C.course_title, L.l_title FROM Lessons L JOIN Courses C ON ...;</a:t>
            </a:r>
            <a:endParaRPr lang="en-US" sz="850" dirty="0"/>
          </a:p>
        </p:txBody>
      </p:sp>
      <p:sp>
        <p:nvSpPr>
          <p:cNvPr id="28" name="Shape 26"/>
          <p:cNvSpPr/>
          <p:nvPr/>
        </p:nvSpPr>
        <p:spPr>
          <a:xfrm>
            <a:off x="396835" y="3885486"/>
            <a:ext cx="13836729" cy="544592"/>
          </a:xfrm>
          <a:prstGeom prst="roundRect">
            <a:avLst>
              <a:gd name="adj" fmla="val 8747"/>
            </a:avLst>
          </a:prstGeom>
          <a:noFill/>
          <a:ln w="7620">
            <a:solidFill>
              <a:srgbClr val="FFFFFF">
                <a:alpha val="24000"/>
              </a:srgbClr>
            </a:solidFill>
            <a:prstDash val="solid"/>
          </a:ln>
        </p:spPr>
        <p:txBody>
          <a:bodyPr/>
          <a:lstStyle/>
          <a:p>
            <a:endParaRPr lang="en-US"/>
          </a:p>
        </p:txBody>
      </p:sp>
      <p:sp>
        <p:nvSpPr>
          <p:cNvPr id="29" name="Shape 27"/>
          <p:cNvSpPr/>
          <p:nvPr/>
        </p:nvSpPr>
        <p:spPr>
          <a:xfrm>
            <a:off x="404455" y="3893106"/>
            <a:ext cx="13820061" cy="529352"/>
          </a:xfrm>
          <a:prstGeom prst="rect">
            <a:avLst/>
          </a:prstGeom>
          <a:solidFill>
            <a:srgbClr val="FFFFFF">
              <a:alpha val="4000"/>
            </a:srgbClr>
          </a:solidFill>
          <a:ln/>
        </p:spPr>
        <p:txBody>
          <a:bodyPr/>
          <a:lstStyle/>
          <a:p>
            <a:endParaRPr lang="en-US"/>
          </a:p>
        </p:txBody>
      </p:sp>
      <p:sp>
        <p:nvSpPr>
          <p:cNvPr id="30" name="Text 28"/>
          <p:cNvSpPr/>
          <p:nvPr/>
        </p:nvSpPr>
        <p:spPr>
          <a:xfrm>
            <a:off x="519351" y="3968710"/>
            <a:ext cx="4375666" cy="181451"/>
          </a:xfrm>
          <a:prstGeom prst="rect">
            <a:avLst/>
          </a:prstGeom>
          <a:noFill/>
          <a:ln/>
        </p:spPr>
        <p:txBody>
          <a:bodyPr wrap="none" lIns="0" tIns="0" rIns="0" bIns="0" rtlCol="0" anchor="t"/>
          <a:lstStyle/>
          <a:p>
            <a:pPr marL="0" indent="0">
              <a:lnSpc>
                <a:spcPts val="1400"/>
              </a:lnSpc>
              <a:buNone/>
            </a:pPr>
            <a:r>
              <a:rPr lang="en-US" sz="850" b="1" kern="0" spc="-18" dirty="0">
                <a:solidFill>
                  <a:srgbClr val="E0D6DE"/>
                </a:solidFill>
                <a:latin typeface="Inter" pitchFamily="34" charset="0"/>
                <a:ea typeface="Inter" pitchFamily="34" charset="-122"/>
                <a:cs typeface="Inter" pitchFamily="34" charset="-120"/>
              </a:rPr>
              <a:t>Courses Without Enrollments</a:t>
            </a:r>
            <a:endParaRPr lang="en-US" sz="850" dirty="0"/>
          </a:p>
        </p:txBody>
      </p:sp>
      <p:sp>
        <p:nvSpPr>
          <p:cNvPr id="31" name="Text 29"/>
          <p:cNvSpPr/>
          <p:nvPr/>
        </p:nvSpPr>
        <p:spPr>
          <a:xfrm>
            <a:off x="5129332" y="3968710"/>
            <a:ext cx="4371856" cy="181451"/>
          </a:xfrm>
          <a:prstGeom prst="rect">
            <a:avLst/>
          </a:prstGeom>
          <a:noFill/>
          <a:ln/>
        </p:spPr>
        <p:txBody>
          <a:bodyPr wrap="none" lIns="0" tIns="0" rIns="0" bIns="0" rtlCol="0" anchor="t"/>
          <a:lstStyle/>
          <a:p>
            <a:pPr marL="0" indent="0">
              <a:lnSpc>
                <a:spcPts val="1400"/>
              </a:lnSpc>
              <a:buNone/>
            </a:pPr>
            <a:r>
              <a:rPr lang="en-US" sz="850" kern="0" spc="-18" dirty="0">
                <a:solidFill>
                  <a:srgbClr val="E0D6DE"/>
                </a:solidFill>
                <a:latin typeface="Inter" pitchFamily="34" charset="0"/>
                <a:ea typeface="Inter" pitchFamily="34" charset="-122"/>
                <a:cs typeface="Inter" pitchFamily="34" charset="-120"/>
              </a:rPr>
              <a:t>Find courses with no student enrollments.</a:t>
            </a:r>
            <a:endParaRPr lang="en-US" sz="850" dirty="0"/>
          </a:p>
        </p:txBody>
      </p:sp>
      <p:sp>
        <p:nvSpPr>
          <p:cNvPr id="32" name="Text 30"/>
          <p:cNvSpPr/>
          <p:nvPr/>
        </p:nvSpPr>
        <p:spPr>
          <a:xfrm>
            <a:off x="9735503" y="3968710"/>
            <a:ext cx="4375666" cy="378143"/>
          </a:xfrm>
          <a:prstGeom prst="rect">
            <a:avLst/>
          </a:prstGeom>
          <a:noFill/>
          <a:ln/>
        </p:spPr>
        <p:txBody>
          <a:bodyPr wrap="square" lIns="0" tIns="0" rIns="0" bIns="0" rtlCol="0" anchor="t"/>
          <a:lstStyle/>
          <a:p>
            <a:pPr marL="0" indent="0">
              <a:lnSpc>
                <a:spcPts val="1400"/>
              </a:lnSpc>
              <a:buNone/>
            </a:pPr>
            <a:r>
              <a:rPr lang="en-US" sz="850" kern="0" spc="-18" dirty="0">
                <a:solidFill>
                  <a:srgbClr val="E0D6DE"/>
                </a:solidFill>
                <a:highlight>
                  <a:srgbClr val="1C113B"/>
                </a:highlight>
                <a:latin typeface="Consolas" pitchFamily="34" charset="0"/>
                <a:ea typeface="Consolas" pitchFamily="34" charset="-122"/>
                <a:cs typeface="Consolas" pitchFamily="34" charset="-120"/>
              </a:rPr>
              <a:t>SELECT C.c_course_id, C.course_title FROM Courses C LEFT JOIN Enrollments E ON C.c_course_id = ...;</a:t>
            </a:r>
            <a:endParaRPr lang="en-US" sz="850" dirty="0"/>
          </a:p>
        </p:txBody>
      </p:sp>
      <p:sp>
        <p:nvSpPr>
          <p:cNvPr id="33" name="Shape 31"/>
          <p:cNvSpPr/>
          <p:nvPr/>
        </p:nvSpPr>
        <p:spPr>
          <a:xfrm>
            <a:off x="396835" y="4557593"/>
            <a:ext cx="13836729" cy="544592"/>
          </a:xfrm>
          <a:prstGeom prst="roundRect">
            <a:avLst>
              <a:gd name="adj" fmla="val 8747"/>
            </a:avLst>
          </a:prstGeom>
          <a:noFill/>
          <a:ln w="7620">
            <a:solidFill>
              <a:srgbClr val="FFFFFF">
                <a:alpha val="24000"/>
              </a:srgbClr>
            </a:solidFill>
            <a:prstDash val="solid"/>
          </a:ln>
        </p:spPr>
        <p:txBody>
          <a:bodyPr/>
          <a:lstStyle/>
          <a:p>
            <a:endParaRPr lang="en-US"/>
          </a:p>
        </p:txBody>
      </p:sp>
      <p:sp>
        <p:nvSpPr>
          <p:cNvPr id="34" name="Shape 32"/>
          <p:cNvSpPr/>
          <p:nvPr/>
        </p:nvSpPr>
        <p:spPr>
          <a:xfrm>
            <a:off x="404455" y="4565213"/>
            <a:ext cx="13820061" cy="529352"/>
          </a:xfrm>
          <a:prstGeom prst="rect">
            <a:avLst/>
          </a:prstGeom>
          <a:solidFill>
            <a:srgbClr val="FFFFFF">
              <a:alpha val="4000"/>
            </a:srgbClr>
          </a:solidFill>
          <a:ln/>
        </p:spPr>
        <p:txBody>
          <a:bodyPr/>
          <a:lstStyle/>
          <a:p>
            <a:endParaRPr lang="en-US"/>
          </a:p>
        </p:txBody>
      </p:sp>
      <p:sp>
        <p:nvSpPr>
          <p:cNvPr id="35" name="Text 33"/>
          <p:cNvSpPr/>
          <p:nvPr/>
        </p:nvSpPr>
        <p:spPr>
          <a:xfrm>
            <a:off x="519351" y="4640818"/>
            <a:ext cx="4375666" cy="181451"/>
          </a:xfrm>
          <a:prstGeom prst="rect">
            <a:avLst/>
          </a:prstGeom>
          <a:noFill/>
          <a:ln/>
        </p:spPr>
        <p:txBody>
          <a:bodyPr wrap="none" lIns="0" tIns="0" rIns="0" bIns="0" rtlCol="0" anchor="t"/>
          <a:lstStyle/>
          <a:p>
            <a:pPr marL="0" indent="0">
              <a:lnSpc>
                <a:spcPts val="1400"/>
              </a:lnSpc>
              <a:buNone/>
            </a:pPr>
            <a:r>
              <a:rPr lang="en-US" sz="850" b="1" kern="0" spc="-18" dirty="0">
                <a:solidFill>
                  <a:srgbClr val="E0D6DE"/>
                </a:solidFill>
                <a:latin typeface="Inter" pitchFamily="34" charset="0"/>
                <a:ea typeface="Inter" pitchFamily="34" charset="-122"/>
                <a:cs typeface="Inter" pitchFamily="34" charset="-120"/>
              </a:rPr>
              <a:t>Low Scores (&lt;50)</a:t>
            </a:r>
            <a:endParaRPr lang="en-US" sz="850" dirty="0"/>
          </a:p>
        </p:txBody>
      </p:sp>
      <p:sp>
        <p:nvSpPr>
          <p:cNvPr id="36" name="Text 34"/>
          <p:cNvSpPr/>
          <p:nvPr/>
        </p:nvSpPr>
        <p:spPr>
          <a:xfrm>
            <a:off x="5129332" y="4640818"/>
            <a:ext cx="4371856" cy="181451"/>
          </a:xfrm>
          <a:prstGeom prst="rect">
            <a:avLst/>
          </a:prstGeom>
          <a:noFill/>
          <a:ln/>
        </p:spPr>
        <p:txBody>
          <a:bodyPr wrap="none" lIns="0" tIns="0" rIns="0" bIns="0" rtlCol="0" anchor="t"/>
          <a:lstStyle/>
          <a:p>
            <a:pPr marL="0" indent="0">
              <a:lnSpc>
                <a:spcPts val="1400"/>
              </a:lnSpc>
              <a:buNone/>
            </a:pPr>
            <a:r>
              <a:rPr lang="en-US" sz="850" kern="0" spc="-18" dirty="0">
                <a:solidFill>
                  <a:srgbClr val="E0D6DE"/>
                </a:solidFill>
                <a:latin typeface="Inter" pitchFamily="34" charset="0"/>
                <a:ea typeface="Inter" pitchFamily="34" charset="-122"/>
                <a:cs typeface="Inter" pitchFamily="34" charset="-120"/>
              </a:rPr>
              <a:t>Retrieve students with scores below 50.</a:t>
            </a:r>
            <a:endParaRPr lang="en-US" sz="850" dirty="0"/>
          </a:p>
        </p:txBody>
      </p:sp>
      <p:sp>
        <p:nvSpPr>
          <p:cNvPr id="37" name="Text 35"/>
          <p:cNvSpPr/>
          <p:nvPr/>
        </p:nvSpPr>
        <p:spPr>
          <a:xfrm>
            <a:off x="9735503" y="4640818"/>
            <a:ext cx="4375666" cy="378143"/>
          </a:xfrm>
          <a:prstGeom prst="rect">
            <a:avLst/>
          </a:prstGeom>
          <a:noFill/>
          <a:ln/>
        </p:spPr>
        <p:txBody>
          <a:bodyPr wrap="square" lIns="0" tIns="0" rIns="0" bIns="0" rtlCol="0" anchor="t"/>
          <a:lstStyle/>
          <a:p>
            <a:pPr marL="0" indent="0">
              <a:lnSpc>
                <a:spcPts val="1400"/>
              </a:lnSpc>
              <a:buNone/>
            </a:pPr>
            <a:r>
              <a:rPr lang="en-US" sz="850" kern="0" spc="-18" dirty="0">
                <a:solidFill>
                  <a:srgbClr val="E0D6DE"/>
                </a:solidFill>
                <a:highlight>
                  <a:srgbClr val="1C113B"/>
                </a:highlight>
                <a:latin typeface="Consolas" pitchFamily="34" charset="0"/>
                <a:ea typeface="Consolas" pitchFamily="34" charset="-122"/>
                <a:cs typeface="Consolas" pitchFamily="34" charset="-120"/>
              </a:rPr>
              <a:t>SELECT U.user_id, CONCAT(U.first_name, ' ', U.last_name), C.course_title, S.score FROM Scores ... WHERE S.score &lt; 50;</a:t>
            </a:r>
            <a:endParaRPr lang="en-US" sz="850" dirty="0"/>
          </a:p>
        </p:txBody>
      </p:sp>
      <p:sp>
        <p:nvSpPr>
          <p:cNvPr id="38" name="Shape 36"/>
          <p:cNvSpPr/>
          <p:nvPr/>
        </p:nvSpPr>
        <p:spPr>
          <a:xfrm>
            <a:off x="396835" y="5229701"/>
            <a:ext cx="13836729" cy="544592"/>
          </a:xfrm>
          <a:prstGeom prst="roundRect">
            <a:avLst>
              <a:gd name="adj" fmla="val 8747"/>
            </a:avLst>
          </a:prstGeom>
          <a:noFill/>
          <a:ln w="7620">
            <a:solidFill>
              <a:srgbClr val="FFFFFF">
                <a:alpha val="24000"/>
              </a:srgbClr>
            </a:solidFill>
            <a:prstDash val="solid"/>
          </a:ln>
        </p:spPr>
        <p:txBody>
          <a:bodyPr/>
          <a:lstStyle/>
          <a:p>
            <a:endParaRPr lang="en-US"/>
          </a:p>
        </p:txBody>
      </p:sp>
      <p:sp>
        <p:nvSpPr>
          <p:cNvPr id="39" name="Shape 37"/>
          <p:cNvSpPr/>
          <p:nvPr/>
        </p:nvSpPr>
        <p:spPr>
          <a:xfrm>
            <a:off x="404455" y="5237321"/>
            <a:ext cx="13820061" cy="529352"/>
          </a:xfrm>
          <a:prstGeom prst="rect">
            <a:avLst/>
          </a:prstGeom>
          <a:solidFill>
            <a:srgbClr val="FFFFFF">
              <a:alpha val="4000"/>
            </a:srgbClr>
          </a:solidFill>
          <a:ln/>
        </p:spPr>
        <p:txBody>
          <a:bodyPr/>
          <a:lstStyle/>
          <a:p>
            <a:endParaRPr lang="en-US"/>
          </a:p>
        </p:txBody>
      </p:sp>
      <p:sp>
        <p:nvSpPr>
          <p:cNvPr id="40" name="Text 38"/>
          <p:cNvSpPr/>
          <p:nvPr/>
        </p:nvSpPr>
        <p:spPr>
          <a:xfrm>
            <a:off x="519351" y="5312926"/>
            <a:ext cx="4375666" cy="181451"/>
          </a:xfrm>
          <a:prstGeom prst="rect">
            <a:avLst/>
          </a:prstGeom>
          <a:noFill/>
          <a:ln/>
        </p:spPr>
        <p:txBody>
          <a:bodyPr wrap="none" lIns="0" tIns="0" rIns="0" bIns="0" rtlCol="0" anchor="t"/>
          <a:lstStyle/>
          <a:p>
            <a:pPr marL="0" indent="0">
              <a:lnSpc>
                <a:spcPts val="1400"/>
              </a:lnSpc>
              <a:buNone/>
            </a:pPr>
            <a:r>
              <a:rPr lang="en-US" sz="850" b="1" kern="0" spc="-18" dirty="0">
                <a:solidFill>
                  <a:srgbClr val="E0D6DE"/>
                </a:solidFill>
                <a:latin typeface="Inter" pitchFamily="34" charset="0"/>
                <a:ea typeface="Inter" pitchFamily="34" charset="-122"/>
                <a:cs typeface="Inter" pitchFamily="34" charset="-120"/>
              </a:rPr>
              <a:t>High Scores (&gt;90)</a:t>
            </a:r>
            <a:endParaRPr lang="en-US" sz="850" dirty="0"/>
          </a:p>
        </p:txBody>
      </p:sp>
      <p:sp>
        <p:nvSpPr>
          <p:cNvPr id="41" name="Text 39"/>
          <p:cNvSpPr/>
          <p:nvPr/>
        </p:nvSpPr>
        <p:spPr>
          <a:xfrm>
            <a:off x="5129332" y="5312926"/>
            <a:ext cx="4371856" cy="181451"/>
          </a:xfrm>
          <a:prstGeom prst="rect">
            <a:avLst/>
          </a:prstGeom>
          <a:noFill/>
          <a:ln/>
        </p:spPr>
        <p:txBody>
          <a:bodyPr wrap="none" lIns="0" tIns="0" rIns="0" bIns="0" rtlCol="0" anchor="t"/>
          <a:lstStyle/>
          <a:p>
            <a:pPr marL="0" indent="0">
              <a:lnSpc>
                <a:spcPts val="1400"/>
              </a:lnSpc>
              <a:buNone/>
            </a:pPr>
            <a:r>
              <a:rPr lang="en-US" sz="850" kern="0" spc="-18" dirty="0">
                <a:solidFill>
                  <a:srgbClr val="E0D6DE"/>
                </a:solidFill>
                <a:latin typeface="Inter" pitchFamily="34" charset="0"/>
                <a:ea typeface="Inter" pitchFamily="34" charset="-122"/>
                <a:cs typeface="Inter" pitchFamily="34" charset="-120"/>
              </a:rPr>
              <a:t>Retrieve students with scores above 90.</a:t>
            </a:r>
            <a:endParaRPr lang="en-US" sz="850" dirty="0"/>
          </a:p>
        </p:txBody>
      </p:sp>
      <p:sp>
        <p:nvSpPr>
          <p:cNvPr id="42" name="Text 40"/>
          <p:cNvSpPr/>
          <p:nvPr/>
        </p:nvSpPr>
        <p:spPr>
          <a:xfrm>
            <a:off x="9735503" y="5312926"/>
            <a:ext cx="4375666" cy="378143"/>
          </a:xfrm>
          <a:prstGeom prst="rect">
            <a:avLst/>
          </a:prstGeom>
          <a:noFill/>
          <a:ln/>
        </p:spPr>
        <p:txBody>
          <a:bodyPr wrap="square" lIns="0" tIns="0" rIns="0" bIns="0" rtlCol="0" anchor="t"/>
          <a:lstStyle/>
          <a:p>
            <a:pPr marL="0" indent="0">
              <a:lnSpc>
                <a:spcPts val="1400"/>
              </a:lnSpc>
              <a:buNone/>
            </a:pPr>
            <a:r>
              <a:rPr lang="en-US" sz="850" kern="0" spc="-18" dirty="0">
                <a:solidFill>
                  <a:srgbClr val="E0D6DE"/>
                </a:solidFill>
                <a:highlight>
                  <a:srgbClr val="1C113B"/>
                </a:highlight>
                <a:latin typeface="Consolas" pitchFamily="34" charset="0"/>
                <a:ea typeface="Consolas" pitchFamily="34" charset="-122"/>
                <a:cs typeface="Consolas" pitchFamily="34" charset="-120"/>
              </a:rPr>
              <a:t>SELECT S.score_id, CONCAT(U.first_name, ' ', U.last_name), C.course_title, S.score FROM Scores ... WHERE S.score &gt; 90;</a:t>
            </a:r>
            <a:endParaRPr lang="en-US" sz="850" dirty="0"/>
          </a:p>
        </p:txBody>
      </p:sp>
      <p:sp>
        <p:nvSpPr>
          <p:cNvPr id="43" name="Shape 41"/>
          <p:cNvSpPr/>
          <p:nvPr/>
        </p:nvSpPr>
        <p:spPr>
          <a:xfrm>
            <a:off x="396835" y="5901809"/>
            <a:ext cx="13836729" cy="544592"/>
          </a:xfrm>
          <a:prstGeom prst="roundRect">
            <a:avLst>
              <a:gd name="adj" fmla="val 8747"/>
            </a:avLst>
          </a:prstGeom>
          <a:noFill/>
          <a:ln w="7620">
            <a:solidFill>
              <a:srgbClr val="FFFFFF">
                <a:alpha val="24000"/>
              </a:srgbClr>
            </a:solidFill>
            <a:prstDash val="solid"/>
          </a:ln>
        </p:spPr>
        <p:txBody>
          <a:bodyPr/>
          <a:lstStyle/>
          <a:p>
            <a:endParaRPr lang="en-US"/>
          </a:p>
        </p:txBody>
      </p:sp>
      <p:sp>
        <p:nvSpPr>
          <p:cNvPr id="44" name="Shape 42"/>
          <p:cNvSpPr/>
          <p:nvPr/>
        </p:nvSpPr>
        <p:spPr>
          <a:xfrm>
            <a:off x="404455" y="5909429"/>
            <a:ext cx="13820061" cy="529352"/>
          </a:xfrm>
          <a:prstGeom prst="rect">
            <a:avLst/>
          </a:prstGeom>
          <a:solidFill>
            <a:srgbClr val="FFFFFF">
              <a:alpha val="4000"/>
            </a:srgbClr>
          </a:solidFill>
          <a:ln/>
        </p:spPr>
        <p:txBody>
          <a:bodyPr/>
          <a:lstStyle/>
          <a:p>
            <a:endParaRPr lang="en-US"/>
          </a:p>
        </p:txBody>
      </p:sp>
      <p:sp>
        <p:nvSpPr>
          <p:cNvPr id="45" name="Text 43"/>
          <p:cNvSpPr/>
          <p:nvPr/>
        </p:nvSpPr>
        <p:spPr>
          <a:xfrm>
            <a:off x="519351" y="5985034"/>
            <a:ext cx="4375666" cy="181451"/>
          </a:xfrm>
          <a:prstGeom prst="rect">
            <a:avLst/>
          </a:prstGeom>
          <a:noFill/>
          <a:ln/>
        </p:spPr>
        <p:txBody>
          <a:bodyPr wrap="none" lIns="0" tIns="0" rIns="0" bIns="0" rtlCol="0" anchor="t"/>
          <a:lstStyle/>
          <a:p>
            <a:pPr marL="0" indent="0">
              <a:lnSpc>
                <a:spcPts val="1400"/>
              </a:lnSpc>
              <a:buNone/>
            </a:pPr>
            <a:r>
              <a:rPr lang="en-US" sz="850" b="1" kern="0" spc="-18" dirty="0">
                <a:solidFill>
                  <a:srgbClr val="E0D6DE"/>
                </a:solidFill>
                <a:latin typeface="Inter" pitchFamily="34" charset="0"/>
                <a:ea typeface="Inter" pitchFamily="34" charset="-122"/>
                <a:cs typeface="Inter" pitchFamily="34" charset="-120"/>
              </a:rPr>
              <a:t>Courses by Teacher (Procedure)</a:t>
            </a:r>
            <a:endParaRPr lang="en-US" sz="850" dirty="0"/>
          </a:p>
        </p:txBody>
      </p:sp>
      <p:sp>
        <p:nvSpPr>
          <p:cNvPr id="46" name="Text 44"/>
          <p:cNvSpPr/>
          <p:nvPr/>
        </p:nvSpPr>
        <p:spPr>
          <a:xfrm>
            <a:off x="5129332" y="5985034"/>
            <a:ext cx="4371856" cy="181451"/>
          </a:xfrm>
          <a:prstGeom prst="rect">
            <a:avLst/>
          </a:prstGeom>
          <a:noFill/>
          <a:ln/>
        </p:spPr>
        <p:txBody>
          <a:bodyPr wrap="none" lIns="0" tIns="0" rIns="0" bIns="0" rtlCol="0" anchor="t"/>
          <a:lstStyle/>
          <a:p>
            <a:pPr marL="0" indent="0">
              <a:lnSpc>
                <a:spcPts val="1400"/>
              </a:lnSpc>
              <a:buNone/>
            </a:pPr>
            <a:r>
              <a:rPr lang="en-US" sz="850" kern="0" spc="-18" dirty="0">
                <a:solidFill>
                  <a:srgbClr val="E0D6DE"/>
                </a:solidFill>
                <a:latin typeface="Inter" pitchFamily="34" charset="0"/>
                <a:ea typeface="Inter" pitchFamily="34" charset="-122"/>
                <a:cs typeface="Inter" pitchFamily="34" charset="-120"/>
              </a:rPr>
              <a:t>Retrieve courses created by a specific teacher.</a:t>
            </a:r>
            <a:endParaRPr lang="en-US" sz="850" dirty="0"/>
          </a:p>
        </p:txBody>
      </p:sp>
      <p:sp>
        <p:nvSpPr>
          <p:cNvPr id="47" name="Text 45"/>
          <p:cNvSpPr/>
          <p:nvPr/>
        </p:nvSpPr>
        <p:spPr>
          <a:xfrm>
            <a:off x="9735503" y="5985034"/>
            <a:ext cx="4375666" cy="378143"/>
          </a:xfrm>
          <a:prstGeom prst="rect">
            <a:avLst/>
          </a:prstGeom>
          <a:noFill/>
          <a:ln/>
        </p:spPr>
        <p:txBody>
          <a:bodyPr wrap="square" lIns="0" tIns="0" rIns="0" bIns="0" rtlCol="0" anchor="t"/>
          <a:lstStyle/>
          <a:p>
            <a:pPr marL="0" indent="0">
              <a:lnSpc>
                <a:spcPts val="1400"/>
              </a:lnSpc>
              <a:buNone/>
            </a:pPr>
            <a:r>
              <a:rPr lang="en-US" sz="850" kern="0" spc="-18" dirty="0">
                <a:solidFill>
                  <a:srgbClr val="E0D6DE"/>
                </a:solidFill>
                <a:highlight>
                  <a:srgbClr val="1C113B"/>
                </a:highlight>
                <a:latin typeface="Consolas" pitchFamily="34" charset="0"/>
                <a:ea typeface="Consolas" pitchFamily="34" charset="-122"/>
                <a:cs typeface="Consolas" pitchFamily="34" charset="-120"/>
              </a:rPr>
              <a:t>CREATE PROCEDURE GetCoursesByTeacher (@teacher_id INT) AS BEGIN SELECT ...; END; EXEC GetCoursesByTeacher ...;</a:t>
            </a:r>
            <a:endParaRPr lang="en-US" sz="850" dirty="0"/>
          </a:p>
        </p:txBody>
      </p:sp>
      <p:sp>
        <p:nvSpPr>
          <p:cNvPr id="48" name="Shape 46"/>
          <p:cNvSpPr/>
          <p:nvPr/>
        </p:nvSpPr>
        <p:spPr>
          <a:xfrm>
            <a:off x="396835" y="6573917"/>
            <a:ext cx="13836729" cy="544592"/>
          </a:xfrm>
          <a:prstGeom prst="roundRect">
            <a:avLst>
              <a:gd name="adj" fmla="val 8747"/>
            </a:avLst>
          </a:prstGeom>
          <a:noFill/>
          <a:ln w="7620">
            <a:solidFill>
              <a:srgbClr val="FFFFFF">
                <a:alpha val="24000"/>
              </a:srgbClr>
            </a:solidFill>
            <a:prstDash val="solid"/>
          </a:ln>
        </p:spPr>
        <p:txBody>
          <a:bodyPr/>
          <a:lstStyle/>
          <a:p>
            <a:endParaRPr lang="en-US"/>
          </a:p>
        </p:txBody>
      </p:sp>
      <p:sp>
        <p:nvSpPr>
          <p:cNvPr id="49" name="Shape 47"/>
          <p:cNvSpPr/>
          <p:nvPr/>
        </p:nvSpPr>
        <p:spPr>
          <a:xfrm>
            <a:off x="404455" y="6581537"/>
            <a:ext cx="13820061" cy="529352"/>
          </a:xfrm>
          <a:prstGeom prst="rect">
            <a:avLst/>
          </a:prstGeom>
          <a:solidFill>
            <a:srgbClr val="FFFFFF">
              <a:alpha val="4000"/>
            </a:srgbClr>
          </a:solidFill>
          <a:ln/>
        </p:spPr>
        <p:txBody>
          <a:bodyPr/>
          <a:lstStyle/>
          <a:p>
            <a:endParaRPr lang="en-US"/>
          </a:p>
        </p:txBody>
      </p:sp>
      <p:sp>
        <p:nvSpPr>
          <p:cNvPr id="50" name="Text 48"/>
          <p:cNvSpPr/>
          <p:nvPr/>
        </p:nvSpPr>
        <p:spPr>
          <a:xfrm>
            <a:off x="519351" y="6657142"/>
            <a:ext cx="4375666" cy="181451"/>
          </a:xfrm>
          <a:prstGeom prst="rect">
            <a:avLst/>
          </a:prstGeom>
          <a:noFill/>
          <a:ln/>
        </p:spPr>
        <p:txBody>
          <a:bodyPr wrap="none" lIns="0" tIns="0" rIns="0" bIns="0" rtlCol="0" anchor="t"/>
          <a:lstStyle/>
          <a:p>
            <a:pPr marL="0" indent="0">
              <a:lnSpc>
                <a:spcPts val="1400"/>
              </a:lnSpc>
              <a:buNone/>
            </a:pPr>
            <a:r>
              <a:rPr lang="en-US" sz="850" b="1" kern="0" spc="-18" dirty="0">
                <a:solidFill>
                  <a:srgbClr val="E0D6DE"/>
                </a:solidFill>
                <a:latin typeface="Inter" pitchFamily="34" charset="0"/>
                <a:ea typeface="Inter" pitchFamily="34" charset="-122"/>
                <a:cs typeface="Inter" pitchFamily="34" charset="-120"/>
              </a:rPr>
              <a:t>Assignments by Course (Procedure)</a:t>
            </a:r>
            <a:endParaRPr lang="en-US" sz="850" dirty="0"/>
          </a:p>
        </p:txBody>
      </p:sp>
      <p:sp>
        <p:nvSpPr>
          <p:cNvPr id="51" name="Text 49"/>
          <p:cNvSpPr/>
          <p:nvPr/>
        </p:nvSpPr>
        <p:spPr>
          <a:xfrm>
            <a:off x="5129332" y="6657142"/>
            <a:ext cx="4371856" cy="181451"/>
          </a:xfrm>
          <a:prstGeom prst="rect">
            <a:avLst/>
          </a:prstGeom>
          <a:noFill/>
          <a:ln/>
        </p:spPr>
        <p:txBody>
          <a:bodyPr wrap="none" lIns="0" tIns="0" rIns="0" bIns="0" rtlCol="0" anchor="t"/>
          <a:lstStyle/>
          <a:p>
            <a:pPr marL="0" indent="0">
              <a:lnSpc>
                <a:spcPts val="1400"/>
              </a:lnSpc>
              <a:buNone/>
            </a:pPr>
            <a:r>
              <a:rPr lang="en-US" sz="850" kern="0" spc="-18" dirty="0">
                <a:solidFill>
                  <a:srgbClr val="E0D6DE"/>
                </a:solidFill>
                <a:latin typeface="Inter" pitchFamily="34" charset="0"/>
                <a:ea typeface="Inter" pitchFamily="34" charset="-122"/>
                <a:cs typeface="Inter" pitchFamily="34" charset="-120"/>
              </a:rPr>
              <a:t>Retrieve assignments for a specific course.</a:t>
            </a:r>
            <a:endParaRPr lang="en-US" sz="850" dirty="0"/>
          </a:p>
        </p:txBody>
      </p:sp>
      <p:sp>
        <p:nvSpPr>
          <p:cNvPr id="52" name="Text 50"/>
          <p:cNvSpPr/>
          <p:nvPr/>
        </p:nvSpPr>
        <p:spPr>
          <a:xfrm>
            <a:off x="9735503" y="6657142"/>
            <a:ext cx="4375666" cy="378143"/>
          </a:xfrm>
          <a:prstGeom prst="rect">
            <a:avLst/>
          </a:prstGeom>
          <a:noFill/>
          <a:ln/>
        </p:spPr>
        <p:txBody>
          <a:bodyPr wrap="square" lIns="0" tIns="0" rIns="0" bIns="0" rtlCol="0" anchor="t"/>
          <a:lstStyle/>
          <a:p>
            <a:pPr marL="0" indent="0">
              <a:lnSpc>
                <a:spcPts val="1400"/>
              </a:lnSpc>
              <a:buNone/>
            </a:pPr>
            <a:r>
              <a:rPr lang="en-US" sz="850" kern="0" spc="-18" dirty="0">
                <a:solidFill>
                  <a:srgbClr val="E0D6DE"/>
                </a:solidFill>
                <a:highlight>
                  <a:srgbClr val="1C113B"/>
                </a:highlight>
                <a:latin typeface="Consolas" pitchFamily="34" charset="0"/>
                <a:ea typeface="Consolas" pitchFamily="34" charset="-122"/>
                <a:cs typeface="Consolas" pitchFamily="34" charset="-120"/>
              </a:rPr>
              <a:t>CREATE PROCEDURE GetAssignmentsByCourse (@course_id INT) AS BEGIN SELECT ...; END; EXEC GetAssignmentsByCourse ...;</a:t>
            </a:r>
            <a:endParaRPr lang="en-US" sz="850" dirty="0"/>
          </a:p>
        </p:txBody>
      </p:sp>
      <p:sp>
        <p:nvSpPr>
          <p:cNvPr id="53" name="Shape 51"/>
          <p:cNvSpPr/>
          <p:nvPr/>
        </p:nvSpPr>
        <p:spPr>
          <a:xfrm>
            <a:off x="396835" y="7246025"/>
            <a:ext cx="13836729" cy="544592"/>
          </a:xfrm>
          <a:prstGeom prst="roundRect">
            <a:avLst>
              <a:gd name="adj" fmla="val 8747"/>
            </a:avLst>
          </a:prstGeom>
          <a:noFill/>
          <a:ln w="7620">
            <a:solidFill>
              <a:srgbClr val="FFFFFF">
                <a:alpha val="24000"/>
              </a:srgbClr>
            </a:solidFill>
            <a:prstDash val="solid"/>
          </a:ln>
        </p:spPr>
        <p:txBody>
          <a:bodyPr/>
          <a:lstStyle/>
          <a:p>
            <a:endParaRPr lang="en-US"/>
          </a:p>
        </p:txBody>
      </p:sp>
      <p:sp>
        <p:nvSpPr>
          <p:cNvPr id="54" name="Shape 52"/>
          <p:cNvSpPr/>
          <p:nvPr/>
        </p:nvSpPr>
        <p:spPr>
          <a:xfrm>
            <a:off x="404455" y="7253645"/>
            <a:ext cx="13820061" cy="529352"/>
          </a:xfrm>
          <a:prstGeom prst="rect">
            <a:avLst/>
          </a:prstGeom>
          <a:solidFill>
            <a:srgbClr val="FFFFFF">
              <a:alpha val="4000"/>
            </a:srgbClr>
          </a:solidFill>
          <a:ln/>
        </p:spPr>
        <p:txBody>
          <a:bodyPr/>
          <a:lstStyle/>
          <a:p>
            <a:endParaRPr lang="en-US"/>
          </a:p>
        </p:txBody>
      </p:sp>
      <p:sp>
        <p:nvSpPr>
          <p:cNvPr id="55" name="Text 53"/>
          <p:cNvSpPr/>
          <p:nvPr/>
        </p:nvSpPr>
        <p:spPr>
          <a:xfrm>
            <a:off x="519351" y="7329249"/>
            <a:ext cx="4375666" cy="181451"/>
          </a:xfrm>
          <a:prstGeom prst="rect">
            <a:avLst/>
          </a:prstGeom>
          <a:noFill/>
          <a:ln/>
        </p:spPr>
        <p:txBody>
          <a:bodyPr wrap="none" lIns="0" tIns="0" rIns="0" bIns="0" rtlCol="0" anchor="t"/>
          <a:lstStyle/>
          <a:p>
            <a:pPr marL="0" indent="0">
              <a:lnSpc>
                <a:spcPts val="1400"/>
              </a:lnSpc>
              <a:buNone/>
            </a:pPr>
            <a:r>
              <a:rPr lang="en-US" sz="850" b="1" kern="0" spc="-18" dirty="0">
                <a:solidFill>
                  <a:srgbClr val="E0D6DE"/>
                </a:solidFill>
                <a:latin typeface="Inter" pitchFamily="34" charset="0"/>
                <a:ea typeface="Inter" pitchFamily="34" charset="-122"/>
                <a:cs typeface="Inter" pitchFamily="34" charset="-120"/>
              </a:rPr>
              <a:t>Average Score Per Course</a:t>
            </a:r>
            <a:endParaRPr lang="en-US" sz="850" dirty="0"/>
          </a:p>
        </p:txBody>
      </p:sp>
      <p:sp>
        <p:nvSpPr>
          <p:cNvPr id="56" name="Text 54"/>
          <p:cNvSpPr/>
          <p:nvPr/>
        </p:nvSpPr>
        <p:spPr>
          <a:xfrm>
            <a:off x="5129332" y="7329249"/>
            <a:ext cx="4371856" cy="181451"/>
          </a:xfrm>
          <a:prstGeom prst="rect">
            <a:avLst/>
          </a:prstGeom>
          <a:noFill/>
          <a:ln/>
        </p:spPr>
        <p:txBody>
          <a:bodyPr wrap="none" lIns="0" tIns="0" rIns="0" bIns="0" rtlCol="0" anchor="t"/>
          <a:lstStyle/>
          <a:p>
            <a:pPr marL="0" indent="0">
              <a:lnSpc>
                <a:spcPts val="1400"/>
              </a:lnSpc>
              <a:buNone/>
            </a:pPr>
            <a:r>
              <a:rPr lang="en-US" sz="850" kern="0" spc="-18" dirty="0">
                <a:solidFill>
                  <a:srgbClr val="E0D6DE"/>
                </a:solidFill>
                <a:latin typeface="Inter" pitchFamily="34" charset="0"/>
                <a:ea typeface="Inter" pitchFamily="34" charset="-122"/>
                <a:cs typeface="Inter" pitchFamily="34" charset="-120"/>
              </a:rPr>
              <a:t>Calculate the average score for each course.</a:t>
            </a:r>
            <a:endParaRPr lang="en-US" sz="850" dirty="0"/>
          </a:p>
        </p:txBody>
      </p:sp>
      <p:sp>
        <p:nvSpPr>
          <p:cNvPr id="57" name="Text 55"/>
          <p:cNvSpPr/>
          <p:nvPr/>
        </p:nvSpPr>
        <p:spPr>
          <a:xfrm>
            <a:off x="9735503" y="7329249"/>
            <a:ext cx="4375666" cy="378143"/>
          </a:xfrm>
          <a:prstGeom prst="rect">
            <a:avLst/>
          </a:prstGeom>
          <a:noFill/>
          <a:ln/>
        </p:spPr>
        <p:txBody>
          <a:bodyPr wrap="square" lIns="0" tIns="0" rIns="0" bIns="0" rtlCol="0" anchor="t"/>
          <a:lstStyle/>
          <a:p>
            <a:pPr marL="0" indent="0">
              <a:lnSpc>
                <a:spcPts val="1400"/>
              </a:lnSpc>
              <a:buNone/>
            </a:pPr>
            <a:r>
              <a:rPr lang="en-US" sz="850" kern="0" spc="-18" dirty="0">
                <a:solidFill>
                  <a:srgbClr val="E0D6DE"/>
                </a:solidFill>
                <a:highlight>
                  <a:srgbClr val="1C113B"/>
                </a:highlight>
                <a:latin typeface="Consolas" pitchFamily="34" charset="0"/>
                <a:ea typeface="Consolas" pitchFamily="34" charset="-122"/>
                <a:cs typeface="Consolas" pitchFamily="34" charset="-120"/>
              </a:rPr>
              <a:t>SELECT C.c_course_id, C.course_title, AVG(S.score) AS AverageScore FROM Scores ... GROUP BY C.c_course_id ...;</a:t>
            </a:r>
            <a:endParaRPr lang="en-US" sz="850" dirty="0"/>
          </a:p>
        </p:txBody>
      </p:sp>
      <p:sp>
        <p:nvSpPr>
          <p:cNvPr id="58" name="Shape 56"/>
          <p:cNvSpPr/>
          <p:nvPr/>
        </p:nvSpPr>
        <p:spPr>
          <a:xfrm>
            <a:off x="396835" y="7918133"/>
            <a:ext cx="13836729" cy="355521"/>
          </a:xfrm>
          <a:prstGeom prst="roundRect">
            <a:avLst>
              <a:gd name="adj" fmla="val 13398"/>
            </a:avLst>
          </a:prstGeom>
          <a:noFill/>
          <a:ln w="7620">
            <a:solidFill>
              <a:srgbClr val="FFFFFF">
                <a:alpha val="24000"/>
              </a:srgbClr>
            </a:solidFill>
            <a:prstDash val="solid"/>
          </a:ln>
        </p:spPr>
        <p:txBody>
          <a:bodyPr/>
          <a:lstStyle/>
          <a:p>
            <a:endParaRPr lang="en-US"/>
          </a:p>
        </p:txBody>
      </p:sp>
      <p:sp>
        <p:nvSpPr>
          <p:cNvPr id="59" name="Shape 57"/>
          <p:cNvSpPr/>
          <p:nvPr/>
        </p:nvSpPr>
        <p:spPr>
          <a:xfrm>
            <a:off x="404455" y="7925752"/>
            <a:ext cx="13820061" cy="340281"/>
          </a:xfrm>
          <a:prstGeom prst="rect">
            <a:avLst/>
          </a:prstGeom>
          <a:solidFill>
            <a:srgbClr val="FFFFFF">
              <a:alpha val="4000"/>
            </a:srgbClr>
          </a:solidFill>
          <a:ln/>
        </p:spPr>
        <p:txBody>
          <a:bodyPr/>
          <a:lstStyle/>
          <a:p>
            <a:endParaRPr lang="en-US"/>
          </a:p>
        </p:txBody>
      </p:sp>
      <p:sp>
        <p:nvSpPr>
          <p:cNvPr id="60" name="Text 58"/>
          <p:cNvSpPr/>
          <p:nvPr/>
        </p:nvSpPr>
        <p:spPr>
          <a:xfrm>
            <a:off x="519351" y="8001357"/>
            <a:ext cx="4375666" cy="181451"/>
          </a:xfrm>
          <a:prstGeom prst="rect">
            <a:avLst/>
          </a:prstGeom>
          <a:noFill/>
          <a:ln/>
        </p:spPr>
        <p:txBody>
          <a:bodyPr wrap="none" lIns="0" tIns="0" rIns="0" bIns="0" rtlCol="0" anchor="t"/>
          <a:lstStyle/>
          <a:p>
            <a:pPr marL="0" indent="0">
              <a:lnSpc>
                <a:spcPts val="1400"/>
              </a:lnSpc>
              <a:buNone/>
            </a:pPr>
            <a:r>
              <a:rPr lang="en-US" sz="850" b="1" kern="0" spc="-18" dirty="0">
                <a:solidFill>
                  <a:srgbClr val="E0D6DE"/>
                </a:solidFill>
                <a:latin typeface="Inter" pitchFamily="34" charset="0"/>
                <a:ea typeface="Inter" pitchFamily="34" charset="-122"/>
                <a:cs typeface="Inter" pitchFamily="34" charset="-120"/>
              </a:rPr>
              <a:t>Update Roles for Graduates</a:t>
            </a:r>
            <a:endParaRPr lang="en-US" sz="850" dirty="0"/>
          </a:p>
        </p:txBody>
      </p:sp>
      <p:sp>
        <p:nvSpPr>
          <p:cNvPr id="61" name="Text 59"/>
          <p:cNvSpPr/>
          <p:nvPr/>
        </p:nvSpPr>
        <p:spPr>
          <a:xfrm>
            <a:off x="5129332" y="8001357"/>
            <a:ext cx="4371856" cy="181451"/>
          </a:xfrm>
          <a:prstGeom prst="rect">
            <a:avLst/>
          </a:prstGeom>
          <a:noFill/>
          <a:ln/>
        </p:spPr>
        <p:txBody>
          <a:bodyPr wrap="none" lIns="0" tIns="0" rIns="0" bIns="0" rtlCol="0" anchor="t"/>
          <a:lstStyle/>
          <a:p>
            <a:pPr marL="0" indent="0">
              <a:lnSpc>
                <a:spcPts val="1400"/>
              </a:lnSpc>
              <a:buNone/>
            </a:pPr>
            <a:r>
              <a:rPr lang="en-US" sz="850" kern="0" spc="-18" dirty="0">
                <a:solidFill>
                  <a:srgbClr val="E0D6DE"/>
                </a:solidFill>
                <a:latin typeface="Inter" pitchFamily="34" charset="0"/>
                <a:ea typeface="Inter" pitchFamily="34" charset="-122"/>
                <a:cs typeface="Inter" pitchFamily="34" charset="-120"/>
              </a:rPr>
              <a:t>Update student roles to "Alumni" after graduation.</a:t>
            </a:r>
            <a:endParaRPr lang="en-US" sz="850" dirty="0"/>
          </a:p>
        </p:txBody>
      </p:sp>
      <p:sp>
        <p:nvSpPr>
          <p:cNvPr id="62" name="Text 60"/>
          <p:cNvSpPr/>
          <p:nvPr/>
        </p:nvSpPr>
        <p:spPr>
          <a:xfrm>
            <a:off x="9735503" y="8001357"/>
            <a:ext cx="4375666" cy="189071"/>
          </a:xfrm>
          <a:prstGeom prst="rect">
            <a:avLst/>
          </a:prstGeom>
          <a:noFill/>
          <a:ln/>
        </p:spPr>
        <p:txBody>
          <a:bodyPr wrap="none" lIns="0" tIns="0" rIns="0" bIns="0" rtlCol="0" anchor="t"/>
          <a:lstStyle/>
          <a:p>
            <a:pPr marL="0" indent="0">
              <a:lnSpc>
                <a:spcPts val="1400"/>
              </a:lnSpc>
              <a:buNone/>
            </a:pPr>
            <a:r>
              <a:rPr lang="en-US" sz="850" kern="0" spc="-18" dirty="0">
                <a:solidFill>
                  <a:srgbClr val="E0D6DE"/>
                </a:solidFill>
                <a:highlight>
                  <a:srgbClr val="1C113B"/>
                </a:highlight>
                <a:latin typeface="Consolas" pitchFamily="34" charset="0"/>
                <a:ea typeface="Consolas" pitchFamily="34" charset="-122"/>
                <a:cs typeface="Consolas" pitchFamily="34" charset="-120"/>
              </a:rPr>
              <a:t>UPDATE Users SET roles = 'Alumni' WHERE roles = 'Student' AND user_id IN (SELECT ...);</a:t>
            </a:r>
            <a:endParaRPr lang="en-US" sz="850" dirty="0"/>
          </a:p>
        </p:txBody>
      </p:sp>
      <p:sp>
        <p:nvSpPr>
          <p:cNvPr id="63" name="Shape 61"/>
          <p:cNvSpPr/>
          <p:nvPr/>
        </p:nvSpPr>
        <p:spPr>
          <a:xfrm>
            <a:off x="396835" y="8401169"/>
            <a:ext cx="13836729" cy="544592"/>
          </a:xfrm>
          <a:prstGeom prst="roundRect">
            <a:avLst>
              <a:gd name="adj" fmla="val 8747"/>
            </a:avLst>
          </a:prstGeom>
          <a:noFill/>
          <a:ln w="7620">
            <a:solidFill>
              <a:srgbClr val="FFFFFF">
                <a:alpha val="24000"/>
              </a:srgbClr>
            </a:solidFill>
            <a:prstDash val="solid"/>
          </a:ln>
        </p:spPr>
        <p:txBody>
          <a:bodyPr/>
          <a:lstStyle/>
          <a:p>
            <a:endParaRPr lang="en-US"/>
          </a:p>
        </p:txBody>
      </p:sp>
      <p:sp>
        <p:nvSpPr>
          <p:cNvPr id="64" name="Shape 62"/>
          <p:cNvSpPr/>
          <p:nvPr/>
        </p:nvSpPr>
        <p:spPr>
          <a:xfrm>
            <a:off x="404455" y="8408789"/>
            <a:ext cx="13820061" cy="529352"/>
          </a:xfrm>
          <a:prstGeom prst="rect">
            <a:avLst/>
          </a:prstGeom>
          <a:solidFill>
            <a:srgbClr val="FFFFFF">
              <a:alpha val="4000"/>
            </a:srgbClr>
          </a:solidFill>
          <a:ln/>
        </p:spPr>
        <p:txBody>
          <a:bodyPr/>
          <a:lstStyle/>
          <a:p>
            <a:endParaRPr lang="en-US"/>
          </a:p>
        </p:txBody>
      </p:sp>
      <p:sp>
        <p:nvSpPr>
          <p:cNvPr id="65" name="Text 63"/>
          <p:cNvSpPr/>
          <p:nvPr/>
        </p:nvSpPr>
        <p:spPr>
          <a:xfrm>
            <a:off x="519351" y="8484394"/>
            <a:ext cx="4375666" cy="181451"/>
          </a:xfrm>
          <a:prstGeom prst="rect">
            <a:avLst/>
          </a:prstGeom>
          <a:noFill/>
          <a:ln/>
        </p:spPr>
        <p:txBody>
          <a:bodyPr wrap="none" lIns="0" tIns="0" rIns="0" bIns="0" rtlCol="0" anchor="t"/>
          <a:lstStyle/>
          <a:p>
            <a:pPr marL="0" indent="0">
              <a:lnSpc>
                <a:spcPts val="1400"/>
              </a:lnSpc>
              <a:buNone/>
            </a:pPr>
            <a:r>
              <a:rPr lang="en-US" sz="850" b="1" kern="0" spc="-18" dirty="0">
                <a:solidFill>
                  <a:srgbClr val="E0D6DE"/>
                </a:solidFill>
                <a:latin typeface="Inter" pitchFamily="34" charset="0"/>
                <a:ea typeface="Inter" pitchFamily="34" charset="-122"/>
                <a:cs typeface="Inter" pitchFamily="34" charset="-120"/>
              </a:rPr>
              <a:t>Delete Old Feedback</a:t>
            </a:r>
            <a:endParaRPr lang="en-US" sz="850" dirty="0"/>
          </a:p>
        </p:txBody>
      </p:sp>
      <p:sp>
        <p:nvSpPr>
          <p:cNvPr id="66" name="Text 64"/>
          <p:cNvSpPr/>
          <p:nvPr/>
        </p:nvSpPr>
        <p:spPr>
          <a:xfrm>
            <a:off x="5129332" y="8484394"/>
            <a:ext cx="4371856" cy="181451"/>
          </a:xfrm>
          <a:prstGeom prst="rect">
            <a:avLst/>
          </a:prstGeom>
          <a:noFill/>
          <a:ln/>
        </p:spPr>
        <p:txBody>
          <a:bodyPr wrap="none" lIns="0" tIns="0" rIns="0" bIns="0" rtlCol="0" anchor="t"/>
          <a:lstStyle/>
          <a:p>
            <a:pPr marL="0" indent="0">
              <a:lnSpc>
                <a:spcPts val="1400"/>
              </a:lnSpc>
              <a:buNone/>
            </a:pPr>
            <a:r>
              <a:rPr lang="en-US" sz="850" kern="0" spc="-18" dirty="0">
                <a:solidFill>
                  <a:srgbClr val="E0D6DE"/>
                </a:solidFill>
                <a:latin typeface="Inter" pitchFamily="34" charset="0"/>
                <a:ea typeface="Inter" pitchFamily="34" charset="-122"/>
                <a:cs typeface="Inter" pitchFamily="34" charset="-120"/>
              </a:rPr>
              <a:t>Remove feedback older than one year.</a:t>
            </a:r>
            <a:endParaRPr lang="en-US" sz="850" dirty="0"/>
          </a:p>
        </p:txBody>
      </p:sp>
      <p:sp>
        <p:nvSpPr>
          <p:cNvPr id="67" name="Text 65"/>
          <p:cNvSpPr/>
          <p:nvPr/>
        </p:nvSpPr>
        <p:spPr>
          <a:xfrm>
            <a:off x="9735503" y="8484394"/>
            <a:ext cx="4375666" cy="378143"/>
          </a:xfrm>
          <a:prstGeom prst="rect">
            <a:avLst/>
          </a:prstGeom>
          <a:noFill/>
          <a:ln/>
        </p:spPr>
        <p:txBody>
          <a:bodyPr wrap="square" lIns="0" tIns="0" rIns="0" bIns="0" rtlCol="0" anchor="t"/>
          <a:lstStyle/>
          <a:p>
            <a:pPr marL="0" indent="0">
              <a:lnSpc>
                <a:spcPts val="1400"/>
              </a:lnSpc>
              <a:buNone/>
            </a:pPr>
            <a:r>
              <a:rPr lang="en-US" sz="850" kern="0" spc="-18" dirty="0">
                <a:solidFill>
                  <a:srgbClr val="E0D6DE"/>
                </a:solidFill>
                <a:highlight>
                  <a:srgbClr val="1C113B"/>
                </a:highlight>
                <a:latin typeface="Consolas" pitchFamily="34" charset="0"/>
                <a:ea typeface="Consolas" pitchFamily="34" charset="-122"/>
                <a:cs typeface="Consolas" pitchFamily="34" charset="-120"/>
              </a:rPr>
              <a:t>DELETE FROM Feedback WHERE EXISTS (SELECT 1 FROM Submissions ... WHERE S.submitted_date &lt; DATEADD(YEAR, -1, ...);</a:t>
            </a:r>
            <a:endParaRPr lang="en-US" sz="850" dirty="0"/>
          </a:p>
        </p:txBody>
      </p:sp>
      <p:sp>
        <p:nvSpPr>
          <p:cNvPr id="68" name="Shape 66"/>
          <p:cNvSpPr/>
          <p:nvPr/>
        </p:nvSpPr>
        <p:spPr>
          <a:xfrm>
            <a:off x="396835" y="9073277"/>
            <a:ext cx="13836729" cy="544592"/>
          </a:xfrm>
          <a:prstGeom prst="roundRect">
            <a:avLst>
              <a:gd name="adj" fmla="val 8747"/>
            </a:avLst>
          </a:prstGeom>
          <a:noFill/>
          <a:ln w="7620">
            <a:solidFill>
              <a:srgbClr val="FFFFFF">
                <a:alpha val="24000"/>
              </a:srgbClr>
            </a:solidFill>
            <a:prstDash val="solid"/>
          </a:ln>
        </p:spPr>
        <p:txBody>
          <a:bodyPr/>
          <a:lstStyle/>
          <a:p>
            <a:endParaRPr lang="en-US"/>
          </a:p>
        </p:txBody>
      </p:sp>
      <p:sp>
        <p:nvSpPr>
          <p:cNvPr id="69" name="Shape 67"/>
          <p:cNvSpPr/>
          <p:nvPr/>
        </p:nvSpPr>
        <p:spPr>
          <a:xfrm>
            <a:off x="404455" y="9080897"/>
            <a:ext cx="13820061" cy="529352"/>
          </a:xfrm>
          <a:prstGeom prst="rect">
            <a:avLst/>
          </a:prstGeom>
          <a:solidFill>
            <a:srgbClr val="FFFFFF">
              <a:alpha val="4000"/>
            </a:srgbClr>
          </a:solidFill>
          <a:ln/>
        </p:spPr>
        <p:txBody>
          <a:bodyPr/>
          <a:lstStyle/>
          <a:p>
            <a:endParaRPr lang="en-US"/>
          </a:p>
        </p:txBody>
      </p:sp>
      <p:sp>
        <p:nvSpPr>
          <p:cNvPr id="70" name="Text 68"/>
          <p:cNvSpPr/>
          <p:nvPr/>
        </p:nvSpPr>
        <p:spPr>
          <a:xfrm>
            <a:off x="519351" y="9156502"/>
            <a:ext cx="4375666" cy="181451"/>
          </a:xfrm>
          <a:prstGeom prst="rect">
            <a:avLst/>
          </a:prstGeom>
          <a:noFill/>
          <a:ln/>
        </p:spPr>
        <p:txBody>
          <a:bodyPr wrap="none" lIns="0" tIns="0" rIns="0" bIns="0" rtlCol="0" anchor="t"/>
          <a:lstStyle/>
          <a:p>
            <a:pPr marL="0" indent="0">
              <a:lnSpc>
                <a:spcPts val="1400"/>
              </a:lnSpc>
              <a:buNone/>
            </a:pPr>
            <a:r>
              <a:rPr lang="en-US" sz="850" b="1" kern="0" spc="-18" dirty="0">
                <a:solidFill>
                  <a:srgbClr val="E0D6DE"/>
                </a:solidFill>
                <a:latin typeface="Inter" pitchFamily="34" charset="0"/>
                <a:ea typeface="Inter" pitchFamily="34" charset="-122"/>
                <a:cs typeface="Inter" pitchFamily="34" charset="-120"/>
              </a:rPr>
              <a:t>Top 5 Students by Score</a:t>
            </a:r>
            <a:endParaRPr lang="en-US" sz="850" dirty="0"/>
          </a:p>
        </p:txBody>
      </p:sp>
      <p:sp>
        <p:nvSpPr>
          <p:cNvPr id="71" name="Text 69"/>
          <p:cNvSpPr/>
          <p:nvPr/>
        </p:nvSpPr>
        <p:spPr>
          <a:xfrm>
            <a:off x="5129332" y="9156502"/>
            <a:ext cx="4371856" cy="181451"/>
          </a:xfrm>
          <a:prstGeom prst="rect">
            <a:avLst/>
          </a:prstGeom>
          <a:noFill/>
          <a:ln/>
        </p:spPr>
        <p:txBody>
          <a:bodyPr wrap="none" lIns="0" tIns="0" rIns="0" bIns="0" rtlCol="0" anchor="t"/>
          <a:lstStyle/>
          <a:p>
            <a:pPr marL="0" indent="0">
              <a:lnSpc>
                <a:spcPts val="1400"/>
              </a:lnSpc>
              <a:buNone/>
            </a:pPr>
            <a:r>
              <a:rPr lang="en-US" sz="850" kern="0" spc="-18" dirty="0">
                <a:solidFill>
                  <a:srgbClr val="E0D6DE"/>
                </a:solidFill>
                <a:latin typeface="Inter" pitchFamily="34" charset="0"/>
                <a:ea typeface="Inter" pitchFamily="34" charset="-122"/>
                <a:cs typeface="Inter" pitchFamily="34" charset="-120"/>
              </a:rPr>
              <a:t>Retrieve the top 5 students with the highest scores.</a:t>
            </a:r>
            <a:endParaRPr lang="en-US" sz="850" dirty="0"/>
          </a:p>
        </p:txBody>
      </p:sp>
      <p:sp>
        <p:nvSpPr>
          <p:cNvPr id="72" name="Text 70"/>
          <p:cNvSpPr/>
          <p:nvPr/>
        </p:nvSpPr>
        <p:spPr>
          <a:xfrm>
            <a:off x="9735503" y="9156502"/>
            <a:ext cx="4375666" cy="378143"/>
          </a:xfrm>
          <a:prstGeom prst="rect">
            <a:avLst/>
          </a:prstGeom>
          <a:noFill/>
          <a:ln/>
        </p:spPr>
        <p:txBody>
          <a:bodyPr wrap="square" lIns="0" tIns="0" rIns="0" bIns="0" rtlCol="0" anchor="t"/>
          <a:lstStyle/>
          <a:p>
            <a:pPr marL="0" indent="0">
              <a:lnSpc>
                <a:spcPts val="1400"/>
              </a:lnSpc>
              <a:buNone/>
            </a:pPr>
            <a:r>
              <a:rPr lang="en-US" sz="850" kern="0" spc="-18" dirty="0">
                <a:solidFill>
                  <a:srgbClr val="E0D6DE"/>
                </a:solidFill>
                <a:highlight>
                  <a:srgbClr val="1C113B"/>
                </a:highlight>
                <a:latin typeface="Consolas" pitchFamily="34" charset="0"/>
                <a:ea typeface="Consolas" pitchFamily="34" charset="-122"/>
                <a:cs typeface="Consolas" pitchFamily="34" charset="-120"/>
              </a:rPr>
              <a:t>SELECT TOP 5 S.score_id, CONCAT(U.first_name, ' ', U.last_name), C.course_title, S.score FROM Scores ...;</a:t>
            </a:r>
            <a:endParaRPr lang="en-US" sz="850" dirty="0"/>
          </a:p>
        </p:txBody>
      </p:sp>
      <p:sp>
        <p:nvSpPr>
          <p:cNvPr id="73" name="Shape 71"/>
          <p:cNvSpPr/>
          <p:nvPr/>
        </p:nvSpPr>
        <p:spPr>
          <a:xfrm>
            <a:off x="396835" y="9745385"/>
            <a:ext cx="13836729" cy="355521"/>
          </a:xfrm>
          <a:prstGeom prst="roundRect">
            <a:avLst>
              <a:gd name="adj" fmla="val 13398"/>
            </a:avLst>
          </a:prstGeom>
          <a:noFill/>
          <a:ln w="7620">
            <a:solidFill>
              <a:srgbClr val="FFFFFF">
                <a:alpha val="24000"/>
              </a:srgbClr>
            </a:solidFill>
            <a:prstDash val="solid"/>
          </a:ln>
        </p:spPr>
        <p:txBody>
          <a:bodyPr/>
          <a:lstStyle/>
          <a:p>
            <a:endParaRPr lang="en-US"/>
          </a:p>
        </p:txBody>
      </p:sp>
      <p:sp>
        <p:nvSpPr>
          <p:cNvPr id="74" name="Shape 72"/>
          <p:cNvSpPr/>
          <p:nvPr/>
        </p:nvSpPr>
        <p:spPr>
          <a:xfrm>
            <a:off x="404455" y="9753005"/>
            <a:ext cx="13820061" cy="340281"/>
          </a:xfrm>
          <a:prstGeom prst="rect">
            <a:avLst/>
          </a:prstGeom>
          <a:solidFill>
            <a:srgbClr val="FFFFFF">
              <a:alpha val="4000"/>
            </a:srgbClr>
          </a:solidFill>
          <a:ln/>
        </p:spPr>
        <p:txBody>
          <a:bodyPr/>
          <a:lstStyle/>
          <a:p>
            <a:endParaRPr lang="en-US"/>
          </a:p>
        </p:txBody>
      </p:sp>
      <p:sp>
        <p:nvSpPr>
          <p:cNvPr id="75" name="Text 73"/>
          <p:cNvSpPr/>
          <p:nvPr/>
        </p:nvSpPr>
        <p:spPr>
          <a:xfrm>
            <a:off x="519351" y="9828609"/>
            <a:ext cx="4375666" cy="181451"/>
          </a:xfrm>
          <a:prstGeom prst="rect">
            <a:avLst/>
          </a:prstGeom>
          <a:noFill/>
          <a:ln/>
        </p:spPr>
        <p:txBody>
          <a:bodyPr wrap="none" lIns="0" tIns="0" rIns="0" bIns="0" rtlCol="0" anchor="t"/>
          <a:lstStyle/>
          <a:p>
            <a:pPr marL="0" indent="0">
              <a:lnSpc>
                <a:spcPts val="1400"/>
              </a:lnSpc>
              <a:buNone/>
            </a:pPr>
            <a:r>
              <a:rPr lang="en-US" sz="850" b="1" kern="0" spc="-18" dirty="0">
                <a:solidFill>
                  <a:srgbClr val="E0D6DE"/>
                </a:solidFill>
                <a:latin typeface="Inter" pitchFamily="34" charset="0"/>
                <a:ea typeface="Inter" pitchFamily="34" charset="-122"/>
                <a:cs typeface="Inter" pitchFamily="34" charset="-120"/>
              </a:rPr>
              <a:t>Index: Enrollments by Student</a:t>
            </a:r>
            <a:endParaRPr lang="en-US" sz="850" dirty="0"/>
          </a:p>
        </p:txBody>
      </p:sp>
      <p:sp>
        <p:nvSpPr>
          <p:cNvPr id="76" name="Text 74"/>
          <p:cNvSpPr/>
          <p:nvPr/>
        </p:nvSpPr>
        <p:spPr>
          <a:xfrm>
            <a:off x="5129332" y="9828609"/>
            <a:ext cx="4371856" cy="181451"/>
          </a:xfrm>
          <a:prstGeom prst="rect">
            <a:avLst/>
          </a:prstGeom>
          <a:noFill/>
          <a:ln/>
        </p:spPr>
        <p:txBody>
          <a:bodyPr wrap="none" lIns="0" tIns="0" rIns="0" bIns="0" rtlCol="0" anchor="t"/>
          <a:lstStyle/>
          <a:p>
            <a:pPr marL="0" indent="0">
              <a:lnSpc>
                <a:spcPts val="1400"/>
              </a:lnSpc>
              <a:buNone/>
            </a:pPr>
            <a:r>
              <a:rPr lang="en-US" sz="850" kern="0" spc="-18" dirty="0">
                <a:solidFill>
                  <a:srgbClr val="E0D6DE"/>
                </a:solidFill>
                <a:latin typeface="Inter" pitchFamily="34" charset="0"/>
                <a:ea typeface="Inter" pitchFamily="34" charset="-122"/>
                <a:cs typeface="Inter" pitchFamily="34" charset="-120"/>
              </a:rPr>
              <a:t>Create an index for faster enrollment queries by student.</a:t>
            </a:r>
            <a:endParaRPr lang="en-US" sz="850" dirty="0"/>
          </a:p>
        </p:txBody>
      </p:sp>
      <p:sp>
        <p:nvSpPr>
          <p:cNvPr id="77" name="Text 75"/>
          <p:cNvSpPr/>
          <p:nvPr/>
        </p:nvSpPr>
        <p:spPr>
          <a:xfrm>
            <a:off x="9735503" y="9828609"/>
            <a:ext cx="4375666" cy="189071"/>
          </a:xfrm>
          <a:prstGeom prst="rect">
            <a:avLst/>
          </a:prstGeom>
          <a:noFill/>
          <a:ln/>
        </p:spPr>
        <p:txBody>
          <a:bodyPr wrap="none" lIns="0" tIns="0" rIns="0" bIns="0" rtlCol="0" anchor="t"/>
          <a:lstStyle/>
          <a:p>
            <a:pPr marL="0" indent="0">
              <a:lnSpc>
                <a:spcPts val="1400"/>
              </a:lnSpc>
              <a:buNone/>
            </a:pPr>
            <a:r>
              <a:rPr lang="en-US" sz="850" kern="0" spc="-18" dirty="0">
                <a:solidFill>
                  <a:srgbClr val="E0D6DE"/>
                </a:solidFill>
                <a:highlight>
                  <a:srgbClr val="1C113B"/>
                </a:highlight>
                <a:latin typeface="Consolas" pitchFamily="34" charset="0"/>
                <a:ea typeface="Consolas" pitchFamily="34" charset="-122"/>
                <a:cs typeface="Consolas" pitchFamily="34" charset="-120"/>
              </a:rPr>
              <a:t>CREATE INDEX IDX_Enrollments_Student ON Enrollments (student_id);</a:t>
            </a:r>
            <a:endParaRPr lang="en-US" sz="850" dirty="0"/>
          </a:p>
        </p:txBody>
      </p:sp>
      <p:sp>
        <p:nvSpPr>
          <p:cNvPr id="78" name="Shape 76"/>
          <p:cNvSpPr/>
          <p:nvPr/>
        </p:nvSpPr>
        <p:spPr>
          <a:xfrm>
            <a:off x="396835" y="10228421"/>
            <a:ext cx="13836729" cy="355521"/>
          </a:xfrm>
          <a:prstGeom prst="roundRect">
            <a:avLst>
              <a:gd name="adj" fmla="val 13398"/>
            </a:avLst>
          </a:prstGeom>
          <a:noFill/>
          <a:ln w="7620">
            <a:solidFill>
              <a:srgbClr val="FFFFFF">
                <a:alpha val="24000"/>
              </a:srgbClr>
            </a:solidFill>
            <a:prstDash val="solid"/>
          </a:ln>
        </p:spPr>
        <p:txBody>
          <a:bodyPr/>
          <a:lstStyle/>
          <a:p>
            <a:endParaRPr lang="en-US"/>
          </a:p>
        </p:txBody>
      </p:sp>
      <p:sp>
        <p:nvSpPr>
          <p:cNvPr id="79" name="Shape 77"/>
          <p:cNvSpPr/>
          <p:nvPr/>
        </p:nvSpPr>
        <p:spPr>
          <a:xfrm>
            <a:off x="404455" y="10236041"/>
            <a:ext cx="13820061" cy="340281"/>
          </a:xfrm>
          <a:prstGeom prst="rect">
            <a:avLst/>
          </a:prstGeom>
          <a:solidFill>
            <a:srgbClr val="FFFFFF">
              <a:alpha val="4000"/>
            </a:srgbClr>
          </a:solidFill>
          <a:ln/>
        </p:spPr>
        <p:txBody>
          <a:bodyPr/>
          <a:lstStyle/>
          <a:p>
            <a:endParaRPr lang="en-US"/>
          </a:p>
        </p:txBody>
      </p:sp>
      <p:sp>
        <p:nvSpPr>
          <p:cNvPr id="80" name="Text 78"/>
          <p:cNvSpPr/>
          <p:nvPr/>
        </p:nvSpPr>
        <p:spPr>
          <a:xfrm>
            <a:off x="519351" y="10311646"/>
            <a:ext cx="4375666" cy="181451"/>
          </a:xfrm>
          <a:prstGeom prst="rect">
            <a:avLst/>
          </a:prstGeom>
          <a:noFill/>
          <a:ln/>
        </p:spPr>
        <p:txBody>
          <a:bodyPr wrap="none" lIns="0" tIns="0" rIns="0" bIns="0" rtlCol="0" anchor="t"/>
          <a:lstStyle/>
          <a:p>
            <a:pPr marL="0" indent="0">
              <a:lnSpc>
                <a:spcPts val="1400"/>
              </a:lnSpc>
              <a:buNone/>
            </a:pPr>
            <a:r>
              <a:rPr lang="en-US" sz="850" b="1" kern="0" spc="-18" dirty="0">
                <a:solidFill>
                  <a:srgbClr val="E0D6DE"/>
                </a:solidFill>
                <a:latin typeface="Inter" pitchFamily="34" charset="0"/>
                <a:ea typeface="Inter" pitchFamily="34" charset="-122"/>
                <a:cs typeface="Inter" pitchFamily="34" charset="-120"/>
              </a:rPr>
              <a:t>Index: Assignments by Course</a:t>
            </a:r>
            <a:endParaRPr lang="en-US" sz="850" dirty="0"/>
          </a:p>
        </p:txBody>
      </p:sp>
      <p:sp>
        <p:nvSpPr>
          <p:cNvPr id="81" name="Text 79"/>
          <p:cNvSpPr/>
          <p:nvPr/>
        </p:nvSpPr>
        <p:spPr>
          <a:xfrm>
            <a:off x="5129332" y="10311646"/>
            <a:ext cx="4371856" cy="181451"/>
          </a:xfrm>
          <a:prstGeom prst="rect">
            <a:avLst/>
          </a:prstGeom>
          <a:noFill/>
          <a:ln/>
        </p:spPr>
        <p:txBody>
          <a:bodyPr wrap="none" lIns="0" tIns="0" rIns="0" bIns="0" rtlCol="0" anchor="t"/>
          <a:lstStyle/>
          <a:p>
            <a:pPr marL="0" indent="0">
              <a:lnSpc>
                <a:spcPts val="1400"/>
              </a:lnSpc>
              <a:buNone/>
            </a:pPr>
            <a:r>
              <a:rPr lang="en-US" sz="850" kern="0" spc="-18" dirty="0">
                <a:solidFill>
                  <a:srgbClr val="E0D6DE"/>
                </a:solidFill>
                <a:latin typeface="Inter" pitchFamily="34" charset="0"/>
                <a:ea typeface="Inter" pitchFamily="34" charset="-122"/>
                <a:cs typeface="Inter" pitchFamily="34" charset="-120"/>
              </a:rPr>
              <a:t>Create an index for faster assignment queries by course.</a:t>
            </a:r>
            <a:endParaRPr lang="en-US" sz="850" dirty="0"/>
          </a:p>
        </p:txBody>
      </p:sp>
      <p:sp>
        <p:nvSpPr>
          <p:cNvPr id="82" name="Text 80"/>
          <p:cNvSpPr/>
          <p:nvPr/>
        </p:nvSpPr>
        <p:spPr>
          <a:xfrm>
            <a:off x="9735503" y="10311646"/>
            <a:ext cx="4375666" cy="189071"/>
          </a:xfrm>
          <a:prstGeom prst="rect">
            <a:avLst/>
          </a:prstGeom>
          <a:noFill/>
          <a:ln/>
        </p:spPr>
        <p:txBody>
          <a:bodyPr wrap="none" lIns="0" tIns="0" rIns="0" bIns="0" rtlCol="0" anchor="t"/>
          <a:lstStyle/>
          <a:p>
            <a:pPr marL="0" indent="0">
              <a:lnSpc>
                <a:spcPts val="1400"/>
              </a:lnSpc>
              <a:buNone/>
            </a:pPr>
            <a:r>
              <a:rPr lang="en-US" sz="850" kern="0" spc="-18" dirty="0">
                <a:solidFill>
                  <a:srgbClr val="E0D6DE"/>
                </a:solidFill>
                <a:highlight>
                  <a:srgbClr val="1C113B"/>
                </a:highlight>
                <a:latin typeface="Consolas" pitchFamily="34" charset="0"/>
                <a:ea typeface="Consolas" pitchFamily="34" charset="-122"/>
                <a:cs typeface="Consolas" pitchFamily="34" charset="-120"/>
              </a:rPr>
              <a:t>CREATE INDEX IDX_Assignments_Course ON Assignments (asg_course_id);</a:t>
            </a:r>
            <a:endParaRPr lang="en-US" sz="850" dirty="0"/>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78669" y="611862"/>
            <a:ext cx="5840611" cy="730091"/>
          </a:xfrm>
          <a:prstGeom prst="rect">
            <a:avLst/>
          </a:prstGeom>
          <a:noFill/>
          <a:ln/>
        </p:spPr>
        <p:txBody>
          <a:bodyPr wrap="none" lIns="0" tIns="0" rIns="0" bIns="0" rtlCol="0" anchor="t"/>
          <a:lstStyle/>
          <a:p>
            <a:pPr marL="0" indent="0">
              <a:lnSpc>
                <a:spcPts val="5700"/>
              </a:lnSpc>
              <a:buNone/>
            </a:pPr>
            <a:r>
              <a:rPr lang="en-US" sz="4550" b="1" kern="0" spc="-92" dirty="0">
                <a:solidFill>
                  <a:srgbClr val="FF8AAF"/>
                </a:solidFill>
                <a:latin typeface="Petrona Bold" pitchFamily="34" charset="0"/>
                <a:ea typeface="Petrona Bold" pitchFamily="34" charset="-122"/>
                <a:cs typeface="Petrona Bold" pitchFamily="34" charset="-120"/>
              </a:rPr>
              <a:t>Project Queries</a:t>
            </a:r>
            <a:endParaRPr lang="en-US" sz="4550" dirty="0"/>
          </a:p>
        </p:txBody>
      </p:sp>
      <p:sp>
        <p:nvSpPr>
          <p:cNvPr id="3" name="Text 1"/>
          <p:cNvSpPr/>
          <p:nvPr/>
        </p:nvSpPr>
        <p:spPr>
          <a:xfrm>
            <a:off x="778669" y="1786890"/>
            <a:ext cx="13073063" cy="355997"/>
          </a:xfrm>
          <a:prstGeom prst="rect">
            <a:avLst/>
          </a:prstGeom>
          <a:noFill/>
          <a:ln/>
        </p:spPr>
        <p:txBody>
          <a:bodyPr wrap="none" lIns="0" tIns="0" rIns="0" bIns="0" rtlCol="0" anchor="t"/>
          <a:lstStyle/>
          <a:p>
            <a:pPr marL="0" indent="0">
              <a:lnSpc>
                <a:spcPts val="2800"/>
              </a:lnSpc>
              <a:buNone/>
            </a:pPr>
            <a:r>
              <a:rPr lang="en-US" sz="1750" kern="0" spc="-35" dirty="0">
                <a:solidFill>
                  <a:srgbClr val="E0D6DE"/>
                </a:solidFill>
                <a:latin typeface="Inter" pitchFamily="34" charset="0"/>
                <a:ea typeface="Inter" pitchFamily="34" charset="-122"/>
                <a:cs typeface="Inter" pitchFamily="34" charset="-120"/>
              </a:rPr>
              <a:t>For this project, we used 2 approaches: Python and Power App. </a:t>
            </a:r>
            <a:endParaRPr lang="en-US" sz="1750" dirty="0"/>
          </a:p>
        </p:txBody>
      </p:sp>
      <p:pic>
        <p:nvPicPr>
          <p:cNvPr id="4" name="Image 0" descr="preencoded.png"/>
          <p:cNvPicPr>
            <a:picLocks noChangeAspect="1"/>
          </p:cNvPicPr>
          <p:nvPr/>
        </p:nvPicPr>
        <p:blipFill>
          <a:blip r:embed="rId3"/>
          <a:stretch>
            <a:fillRect/>
          </a:stretch>
        </p:blipFill>
        <p:spPr>
          <a:xfrm>
            <a:off x="778669" y="2643426"/>
            <a:ext cx="3995380" cy="3530560"/>
          </a:xfrm>
          <a:prstGeom prst="rect">
            <a:avLst/>
          </a:prstGeom>
        </p:spPr>
      </p:pic>
      <p:sp>
        <p:nvSpPr>
          <p:cNvPr id="5" name="Text 2"/>
          <p:cNvSpPr/>
          <p:nvPr/>
        </p:nvSpPr>
        <p:spPr>
          <a:xfrm>
            <a:off x="778669" y="6424255"/>
            <a:ext cx="3846314" cy="365046"/>
          </a:xfrm>
          <a:prstGeom prst="rect">
            <a:avLst/>
          </a:prstGeom>
          <a:noFill/>
          <a:ln/>
        </p:spPr>
        <p:txBody>
          <a:bodyPr wrap="none" lIns="0" tIns="0" rIns="0" bIns="0" rtlCol="0" anchor="t"/>
          <a:lstStyle/>
          <a:p>
            <a:pPr marL="0" indent="0">
              <a:lnSpc>
                <a:spcPts val="2850"/>
              </a:lnSpc>
              <a:buNone/>
            </a:pPr>
            <a:r>
              <a:rPr lang="en-US" sz="2250" b="1" kern="0" spc="-46" dirty="0">
                <a:solidFill>
                  <a:srgbClr val="FF8AAF"/>
                </a:solidFill>
                <a:latin typeface="Petrona Bold" pitchFamily="34" charset="0"/>
                <a:ea typeface="Petrona Bold" pitchFamily="34" charset="-122"/>
                <a:cs typeface="Petrona Bold" pitchFamily="34" charset="-120"/>
              </a:rPr>
              <a:t>This Deletes the Old Feedback</a:t>
            </a:r>
            <a:endParaRPr lang="en-US" sz="2250" dirty="0"/>
          </a:p>
        </p:txBody>
      </p:sp>
      <p:sp>
        <p:nvSpPr>
          <p:cNvPr id="6" name="Text 3"/>
          <p:cNvSpPr/>
          <p:nvPr/>
        </p:nvSpPr>
        <p:spPr>
          <a:xfrm>
            <a:off x="778669" y="7011710"/>
            <a:ext cx="3995380" cy="355997"/>
          </a:xfrm>
          <a:prstGeom prst="rect">
            <a:avLst/>
          </a:prstGeom>
          <a:noFill/>
          <a:ln/>
        </p:spPr>
        <p:txBody>
          <a:bodyPr wrap="none" lIns="0" tIns="0" rIns="0" bIns="0" rtlCol="0" anchor="t"/>
          <a:lstStyle/>
          <a:p>
            <a:pPr marL="0" indent="0">
              <a:lnSpc>
                <a:spcPts val="2800"/>
              </a:lnSpc>
              <a:buNone/>
            </a:pPr>
            <a:endParaRPr lang="en-US" sz="1750" dirty="0"/>
          </a:p>
        </p:txBody>
      </p:sp>
      <p:pic>
        <p:nvPicPr>
          <p:cNvPr id="7" name="Image 1" descr="preencoded.png"/>
          <p:cNvPicPr>
            <a:picLocks noChangeAspect="1"/>
          </p:cNvPicPr>
          <p:nvPr/>
        </p:nvPicPr>
        <p:blipFill>
          <a:blip r:embed="rId4"/>
          <a:stretch>
            <a:fillRect/>
          </a:stretch>
        </p:blipFill>
        <p:spPr>
          <a:xfrm>
            <a:off x="5324356" y="2643426"/>
            <a:ext cx="3995380" cy="3294817"/>
          </a:xfrm>
          <a:prstGeom prst="rect">
            <a:avLst/>
          </a:prstGeom>
        </p:spPr>
      </p:pic>
      <p:sp>
        <p:nvSpPr>
          <p:cNvPr id="8" name="Text 4"/>
          <p:cNvSpPr/>
          <p:nvPr/>
        </p:nvSpPr>
        <p:spPr>
          <a:xfrm>
            <a:off x="5324356" y="6188512"/>
            <a:ext cx="3995380" cy="730091"/>
          </a:xfrm>
          <a:prstGeom prst="rect">
            <a:avLst/>
          </a:prstGeom>
          <a:noFill/>
          <a:ln/>
        </p:spPr>
        <p:txBody>
          <a:bodyPr wrap="square" lIns="0" tIns="0" rIns="0" bIns="0" rtlCol="0" anchor="t"/>
          <a:lstStyle/>
          <a:p>
            <a:pPr marL="0" indent="0">
              <a:lnSpc>
                <a:spcPts val="2850"/>
              </a:lnSpc>
              <a:buNone/>
            </a:pPr>
            <a:r>
              <a:rPr lang="en-US" sz="2250" b="1" kern="0" spc="-46" dirty="0">
                <a:solidFill>
                  <a:srgbClr val="FF8AAF"/>
                </a:solidFill>
                <a:latin typeface="Petrona Bold" pitchFamily="34" charset="0"/>
                <a:ea typeface="Petrona Bold" pitchFamily="34" charset="-122"/>
                <a:cs typeface="Petrona Bold" pitchFamily="34" charset="-120"/>
              </a:rPr>
              <a:t>Retrieves top 5 students with highest scores</a:t>
            </a:r>
            <a:endParaRPr lang="en-US" sz="2250" dirty="0"/>
          </a:p>
        </p:txBody>
      </p:sp>
      <p:sp>
        <p:nvSpPr>
          <p:cNvPr id="9" name="Text 5"/>
          <p:cNvSpPr/>
          <p:nvPr/>
        </p:nvSpPr>
        <p:spPr>
          <a:xfrm>
            <a:off x="5324356" y="7141012"/>
            <a:ext cx="3995380" cy="355997"/>
          </a:xfrm>
          <a:prstGeom prst="rect">
            <a:avLst/>
          </a:prstGeom>
          <a:noFill/>
          <a:ln/>
        </p:spPr>
        <p:txBody>
          <a:bodyPr wrap="none" lIns="0" tIns="0" rIns="0" bIns="0" rtlCol="0" anchor="t"/>
          <a:lstStyle/>
          <a:p>
            <a:pPr marL="0" indent="0">
              <a:lnSpc>
                <a:spcPts val="2800"/>
              </a:lnSpc>
              <a:buNone/>
            </a:pPr>
            <a:endParaRPr lang="en-US" sz="1750" dirty="0"/>
          </a:p>
        </p:txBody>
      </p:sp>
      <p:pic>
        <p:nvPicPr>
          <p:cNvPr id="10" name="Image 2" descr="preencoded.png"/>
          <p:cNvPicPr>
            <a:picLocks noChangeAspect="1"/>
          </p:cNvPicPr>
          <p:nvPr/>
        </p:nvPicPr>
        <p:blipFill>
          <a:blip r:embed="rId5"/>
          <a:stretch>
            <a:fillRect/>
          </a:stretch>
        </p:blipFill>
        <p:spPr>
          <a:xfrm>
            <a:off x="9870043" y="2643426"/>
            <a:ext cx="3995380" cy="3427214"/>
          </a:xfrm>
          <a:prstGeom prst="rect">
            <a:avLst/>
          </a:prstGeom>
        </p:spPr>
      </p:pic>
      <p:sp>
        <p:nvSpPr>
          <p:cNvPr id="11" name="Text 6"/>
          <p:cNvSpPr/>
          <p:nvPr/>
        </p:nvSpPr>
        <p:spPr>
          <a:xfrm>
            <a:off x="9870043" y="6320909"/>
            <a:ext cx="2920246" cy="365046"/>
          </a:xfrm>
          <a:prstGeom prst="rect">
            <a:avLst/>
          </a:prstGeom>
          <a:noFill/>
          <a:ln/>
        </p:spPr>
        <p:txBody>
          <a:bodyPr wrap="none" lIns="0" tIns="0" rIns="0" bIns="0" rtlCol="0" anchor="t"/>
          <a:lstStyle/>
          <a:p>
            <a:pPr marL="0" indent="0">
              <a:lnSpc>
                <a:spcPts val="2850"/>
              </a:lnSpc>
              <a:buNone/>
            </a:pPr>
            <a:r>
              <a:rPr lang="en-US" sz="2250" b="1" kern="0" spc="-46" dirty="0">
                <a:solidFill>
                  <a:srgbClr val="FF8AAF"/>
                </a:solidFill>
                <a:latin typeface="Petrona Bold" pitchFamily="34" charset="0"/>
                <a:ea typeface="Petrona Bold" pitchFamily="34" charset="-122"/>
                <a:cs typeface="Petrona Bold" pitchFamily="34" charset="-120"/>
              </a:rPr>
              <a:t>Find Courses</a:t>
            </a:r>
            <a:endParaRPr lang="en-US" sz="2250" dirty="0"/>
          </a:p>
        </p:txBody>
      </p:sp>
      <p:sp>
        <p:nvSpPr>
          <p:cNvPr id="12" name="Text 7"/>
          <p:cNvSpPr/>
          <p:nvPr/>
        </p:nvSpPr>
        <p:spPr>
          <a:xfrm>
            <a:off x="9870043" y="6908363"/>
            <a:ext cx="3995380" cy="355997"/>
          </a:xfrm>
          <a:prstGeom prst="rect">
            <a:avLst/>
          </a:prstGeom>
          <a:noFill/>
          <a:ln/>
        </p:spPr>
        <p:txBody>
          <a:bodyPr wrap="none" lIns="0" tIns="0" rIns="0" bIns="0" rtlCol="0" anchor="t"/>
          <a:lstStyle/>
          <a:p>
            <a:pPr marL="0" indent="0">
              <a:lnSpc>
                <a:spcPts val="2800"/>
              </a:lnSpc>
              <a:buNone/>
            </a:pPr>
            <a:endParaRPr lang="en-US" sz="1750" dirty="0"/>
          </a:p>
        </p:txBody>
      </p:sp>
    </p:spTree>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1518047"/>
            <a:ext cx="5954197" cy="744260"/>
          </a:xfrm>
          <a:prstGeom prst="rect">
            <a:avLst/>
          </a:prstGeom>
          <a:noFill/>
          <a:ln/>
        </p:spPr>
        <p:txBody>
          <a:bodyPr wrap="none" lIns="0" tIns="0" rIns="0" bIns="0" rtlCol="0" anchor="t"/>
          <a:lstStyle/>
          <a:p>
            <a:pPr marL="0" indent="0">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Project Queries Pt. 2</a:t>
            </a:r>
            <a:endParaRPr lang="en-US" sz="4650" dirty="0"/>
          </a:p>
        </p:txBody>
      </p:sp>
      <p:pic>
        <p:nvPicPr>
          <p:cNvPr id="3" name="Image 0" descr="preencoded.png"/>
          <p:cNvPicPr>
            <a:picLocks noChangeAspect="1"/>
          </p:cNvPicPr>
          <p:nvPr/>
        </p:nvPicPr>
        <p:blipFill>
          <a:blip r:embed="rId3"/>
          <a:stretch>
            <a:fillRect/>
          </a:stretch>
        </p:blipFill>
        <p:spPr>
          <a:xfrm>
            <a:off x="793790" y="2857619"/>
            <a:ext cx="3978116" cy="2322909"/>
          </a:xfrm>
          <a:prstGeom prst="rect">
            <a:avLst/>
          </a:prstGeom>
        </p:spPr>
      </p:pic>
      <p:sp>
        <p:nvSpPr>
          <p:cNvPr id="4" name="Text 1"/>
          <p:cNvSpPr/>
          <p:nvPr/>
        </p:nvSpPr>
        <p:spPr>
          <a:xfrm>
            <a:off x="793790" y="5435679"/>
            <a:ext cx="3024426" cy="372070"/>
          </a:xfrm>
          <a:prstGeom prst="rect">
            <a:avLst/>
          </a:prstGeom>
          <a:noFill/>
          <a:ln/>
        </p:spPr>
        <p:txBody>
          <a:bodyPr wrap="none" lIns="0" tIns="0" rIns="0" bIns="0" rtlCol="0" anchor="t"/>
          <a:lstStyle/>
          <a:p>
            <a:pPr marL="0" indent="0">
              <a:lnSpc>
                <a:spcPts val="2900"/>
              </a:lnSpc>
              <a:buNone/>
            </a:pPr>
            <a:r>
              <a:rPr lang="en-US" sz="2300" b="1" kern="0" spc="-47" dirty="0">
                <a:solidFill>
                  <a:srgbClr val="FF8AAF"/>
                </a:solidFill>
                <a:latin typeface="Petrona Bold" pitchFamily="34" charset="0"/>
                <a:ea typeface="Petrona Bold" pitchFamily="34" charset="-122"/>
                <a:cs typeface="Petrona Bold" pitchFamily="34" charset="-120"/>
              </a:rPr>
              <a:t>Retrieve with Feedback</a:t>
            </a:r>
            <a:endParaRPr lang="en-US" sz="2300" dirty="0"/>
          </a:p>
        </p:txBody>
      </p:sp>
      <p:sp>
        <p:nvSpPr>
          <p:cNvPr id="5" name="Text 2"/>
          <p:cNvSpPr/>
          <p:nvPr/>
        </p:nvSpPr>
        <p:spPr>
          <a:xfrm>
            <a:off x="793790" y="6034564"/>
            <a:ext cx="3978116" cy="362903"/>
          </a:xfrm>
          <a:prstGeom prst="rect">
            <a:avLst/>
          </a:prstGeom>
          <a:noFill/>
          <a:ln/>
        </p:spPr>
        <p:txBody>
          <a:bodyPr wrap="none" lIns="0" tIns="0" rIns="0" bIns="0" rtlCol="0" anchor="t"/>
          <a:lstStyle/>
          <a:p>
            <a:pPr marL="0" indent="0">
              <a:lnSpc>
                <a:spcPts val="2850"/>
              </a:lnSpc>
              <a:buNone/>
            </a:pPr>
            <a:endParaRPr lang="en-US" sz="1750" dirty="0"/>
          </a:p>
        </p:txBody>
      </p:sp>
      <p:pic>
        <p:nvPicPr>
          <p:cNvPr id="6" name="Image 1" descr="preencoded.png"/>
          <p:cNvPicPr>
            <a:picLocks noChangeAspect="1"/>
          </p:cNvPicPr>
          <p:nvPr/>
        </p:nvPicPr>
        <p:blipFill>
          <a:blip r:embed="rId4"/>
          <a:stretch>
            <a:fillRect/>
          </a:stretch>
        </p:blipFill>
        <p:spPr>
          <a:xfrm>
            <a:off x="5332928" y="2857619"/>
            <a:ext cx="3978116" cy="2432804"/>
          </a:xfrm>
          <a:prstGeom prst="rect">
            <a:avLst/>
          </a:prstGeom>
        </p:spPr>
      </p:pic>
      <p:sp>
        <p:nvSpPr>
          <p:cNvPr id="7" name="Text 3"/>
          <p:cNvSpPr/>
          <p:nvPr/>
        </p:nvSpPr>
        <p:spPr>
          <a:xfrm>
            <a:off x="5332928" y="5545574"/>
            <a:ext cx="2977039" cy="372070"/>
          </a:xfrm>
          <a:prstGeom prst="rect">
            <a:avLst/>
          </a:prstGeom>
          <a:noFill/>
          <a:ln/>
        </p:spPr>
        <p:txBody>
          <a:bodyPr wrap="none" lIns="0" tIns="0" rIns="0" bIns="0" rtlCol="0" anchor="t"/>
          <a:lstStyle/>
          <a:p>
            <a:pPr marL="0" indent="0">
              <a:lnSpc>
                <a:spcPts val="2900"/>
              </a:lnSpc>
              <a:buNone/>
            </a:pPr>
            <a:r>
              <a:rPr lang="en-US" sz="2300" b="1" kern="0" spc="-47" dirty="0">
                <a:solidFill>
                  <a:srgbClr val="FF8AAF"/>
                </a:solidFill>
                <a:latin typeface="Petrona Bold" pitchFamily="34" charset="0"/>
                <a:ea typeface="Petrona Bold" pitchFamily="34" charset="-122"/>
                <a:cs typeface="Petrona Bold" pitchFamily="34" charset="-120"/>
              </a:rPr>
              <a:t>Retrieve Scores</a:t>
            </a:r>
            <a:endParaRPr lang="en-US" sz="2300" dirty="0"/>
          </a:p>
        </p:txBody>
      </p:sp>
      <p:sp>
        <p:nvSpPr>
          <p:cNvPr id="8" name="Text 4"/>
          <p:cNvSpPr/>
          <p:nvPr/>
        </p:nvSpPr>
        <p:spPr>
          <a:xfrm>
            <a:off x="5332928" y="6144458"/>
            <a:ext cx="3978116" cy="362903"/>
          </a:xfrm>
          <a:prstGeom prst="rect">
            <a:avLst/>
          </a:prstGeom>
          <a:noFill/>
          <a:ln/>
        </p:spPr>
        <p:txBody>
          <a:bodyPr wrap="none" lIns="0" tIns="0" rIns="0" bIns="0" rtlCol="0" anchor="t"/>
          <a:lstStyle/>
          <a:p>
            <a:pPr marL="0" indent="0">
              <a:lnSpc>
                <a:spcPts val="2850"/>
              </a:lnSpc>
              <a:buNone/>
            </a:pPr>
            <a:endParaRPr lang="en-US" sz="1750" dirty="0"/>
          </a:p>
        </p:txBody>
      </p:sp>
      <p:pic>
        <p:nvPicPr>
          <p:cNvPr id="9" name="Image 2" descr="preencoded.png"/>
          <p:cNvPicPr>
            <a:picLocks noChangeAspect="1"/>
          </p:cNvPicPr>
          <p:nvPr/>
        </p:nvPicPr>
        <p:blipFill>
          <a:blip r:embed="rId5"/>
          <a:stretch>
            <a:fillRect/>
          </a:stretch>
        </p:blipFill>
        <p:spPr>
          <a:xfrm>
            <a:off x="9872067" y="2857619"/>
            <a:ext cx="3978116" cy="2427208"/>
          </a:xfrm>
          <a:prstGeom prst="rect">
            <a:avLst/>
          </a:prstGeom>
        </p:spPr>
      </p:pic>
      <p:sp>
        <p:nvSpPr>
          <p:cNvPr id="10" name="Text 5"/>
          <p:cNvSpPr/>
          <p:nvPr/>
        </p:nvSpPr>
        <p:spPr>
          <a:xfrm>
            <a:off x="9872067" y="5539978"/>
            <a:ext cx="2977039" cy="372070"/>
          </a:xfrm>
          <a:prstGeom prst="rect">
            <a:avLst/>
          </a:prstGeom>
          <a:noFill/>
          <a:ln/>
        </p:spPr>
        <p:txBody>
          <a:bodyPr wrap="none" lIns="0" tIns="0" rIns="0" bIns="0" rtlCol="0" anchor="t"/>
          <a:lstStyle/>
          <a:p>
            <a:pPr marL="0" indent="0">
              <a:lnSpc>
                <a:spcPts val="2900"/>
              </a:lnSpc>
              <a:buNone/>
            </a:pPr>
            <a:r>
              <a:rPr lang="en-US" sz="2300" b="1" kern="0" spc="-47" dirty="0">
                <a:solidFill>
                  <a:srgbClr val="FF8AAF"/>
                </a:solidFill>
                <a:latin typeface="Petrona Bold" pitchFamily="34" charset="0"/>
                <a:ea typeface="Petrona Bold" pitchFamily="34" charset="-122"/>
                <a:cs typeface="Petrona Bold" pitchFamily="34" charset="-120"/>
              </a:rPr>
              <a:t>Retrieve Courses</a:t>
            </a:r>
            <a:endParaRPr lang="en-US" sz="2300" dirty="0"/>
          </a:p>
        </p:txBody>
      </p:sp>
      <p:sp>
        <p:nvSpPr>
          <p:cNvPr id="11" name="Text 6"/>
          <p:cNvSpPr/>
          <p:nvPr/>
        </p:nvSpPr>
        <p:spPr>
          <a:xfrm>
            <a:off x="9872067" y="6138863"/>
            <a:ext cx="3978116" cy="362903"/>
          </a:xfrm>
          <a:prstGeom prst="rect">
            <a:avLst/>
          </a:prstGeom>
          <a:noFill/>
          <a:ln/>
        </p:spPr>
        <p:txBody>
          <a:bodyPr wrap="none" lIns="0" tIns="0" rIns="0" bIns="0" rtlCol="0" anchor="t"/>
          <a:lstStyle/>
          <a:p>
            <a:pPr marL="0" indent="0">
              <a:lnSpc>
                <a:spcPts val="2850"/>
              </a:lnSpc>
              <a:buNone/>
            </a:pP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5160288"/>
            <a:ext cx="5954197" cy="744260"/>
          </a:xfrm>
          <a:prstGeom prst="rect">
            <a:avLst/>
          </a:prstGeom>
          <a:noFill/>
          <a:ln/>
        </p:spPr>
        <p:txBody>
          <a:bodyPr wrap="none" lIns="0" tIns="0" rIns="0" bIns="0" rtlCol="0" anchor="t"/>
          <a:lstStyle/>
          <a:p>
            <a:pPr marL="0" indent="0">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Thank You.</a:t>
            </a:r>
            <a:endParaRPr lang="en-US" sz="465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028236"/>
            <a:ext cx="5954197" cy="744260"/>
          </a:xfrm>
          <a:prstGeom prst="rect">
            <a:avLst/>
          </a:prstGeom>
          <a:noFill/>
          <a:ln/>
        </p:spPr>
        <p:txBody>
          <a:bodyPr wrap="none" lIns="0" tIns="0" rIns="0" bIns="0" rtlCol="0" anchor="t"/>
          <a:lstStyle/>
          <a:p>
            <a:pPr marL="0" indent="0">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Introduction</a:t>
            </a:r>
            <a:endParaRPr lang="en-US" sz="4650" dirty="0"/>
          </a:p>
        </p:txBody>
      </p:sp>
      <p:sp>
        <p:nvSpPr>
          <p:cNvPr id="4" name="Text 1"/>
          <p:cNvSpPr/>
          <p:nvPr/>
        </p:nvSpPr>
        <p:spPr>
          <a:xfrm>
            <a:off x="6280190" y="4112657"/>
            <a:ext cx="7556421" cy="1088708"/>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Inter" pitchFamily="34" charset="0"/>
                <a:ea typeface="Inter" pitchFamily="34" charset="-122"/>
                <a:cs typeface="Inter" pitchFamily="34" charset="-120"/>
              </a:rPr>
              <a:t>Welcome! We will explore e-learning platforms, discussing their benefits and key features. We created tables and utilized Power BI for visualization in our app, E-Learn.</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8C3A1D-77D7-A28C-DC30-B5698FDAB263}"/>
              </a:ext>
            </a:extLst>
          </p:cNvPr>
          <p:cNvSpPr txBox="1"/>
          <p:nvPr/>
        </p:nvSpPr>
        <p:spPr>
          <a:xfrm>
            <a:off x="4125952" y="1689418"/>
            <a:ext cx="7315200" cy="827855"/>
          </a:xfrm>
          <a:prstGeom prst="rect">
            <a:avLst/>
          </a:prstGeom>
          <a:noFill/>
        </p:spPr>
        <p:txBody>
          <a:bodyPr wrap="square">
            <a:spAutoFit/>
          </a:bodyPr>
          <a:lstStyle/>
          <a:p>
            <a:pPr marL="0" indent="0">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Problem Statement</a:t>
            </a:r>
            <a:endParaRPr lang="en-US" sz="4650" dirty="0"/>
          </a:p>
        </p:txBody>
      </p:sp>
      <p:sp>
        <p:nvSpPr>
          <p:cNvPr id="5" name="TextBox 4">
            <a:extLst>
              <a:ext uri="{FF2B5EF4-FFF2-40B4-BE49-F238E27FC236}">
                <a16:creationId xmlns:a16="http://schemas.microsoft.com/office/drawing/2014/main" id="{DAE932E2-4DA9-80F7-FD37-B39C067F3742}"/>
              </a:ext>
            </a:extLst>
          </p:cNvPr>
          <p:cNvSpPr txBox="1"/>
          <p:nvPr/>
        </p:nvSpPr>
        <p:spPr>
          <a:xfrm>
            <a:off x="1922103" y="3376136"/>
            <a:ext cx="10209846" cy="2862322"/>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bg1"/>
                </a:solidFill>
                <a:latin typeface="Petrona Bold"/>
              </a:rPr>
              <a:t>High Costs: Many platforms require expensive subscriptions or fees for certifications and </a:t>
            </a:r>
          </a:p>
          <a:p>
            <a:r>
              <a:rPr lang="en-US" dirty="0">
                <a:solidFill>
                  <a:schemeClr val="bg1"/>
                </a:solidFill>
                <a:latin typeface="Petrona Bold"/>
              </a:rPr>
              <a:t>     full access (e.g., Coursera, edX).</a:t>
            </a:r>
          </a:p>
          <a:p>
            <a:pPr marL="285750" indent="-285750">
              <a:buFont typeface="Arial" panose="020B0604020202020204" pitchFamily="34" charset="0"/>
              <a:buChar char="•"/>
            </a:pPr>
            <a:endParaRPr lang="en-US" dirty="0">
              <a:solidFill>
                <a:schemeClr val="bg1"/>
              </a:solidFill>
              <a:latin typeface="Petrona Bold"/>
            </a:endParaRPr>
          </a:p>
          <a:p>
            <a:pPr marL="285750" indent="-285750">
              <a:buFont typeface="Arial" panose="020B0604020202020204" pitchFamily="34" charset="0"/>
              <a:buChar char="•"/>
            </a:pPr>
            <a:r>
              <a:rPr lang="en-US" dirty="0">
                <a:solidFill>
                  <a:schemeClr val="bg1"/>
                </a:solidFill>
                <a:latin typeface="Petrona Bold"/>
              </a:rPr>
              <a:t>Quality Inconsistency: Platforms like Udemy often suffer from varying content quality due</a:t>
            </a:r>
          </a:p>
          <a:p>
            <a:r>
              <a:rPr lang="en-US" dirty="0">
                <a:solidFill>
                  <a:schemeClr val="bg1"/>
                </a:solidFill>
                <a:latin typeface="Petrona Bold"/>
              </a:rPr>
              <a:t>      to user-generated courses.</a:t>
            </a:r>
          </a:p>
          <a:p>
            <a:pPr marL="285750" indent="-285750">
              <a:buFont typeface="Arial" panose="020B0604020202020204" pitchFamily="34" charset="0"/>
              <a:buChar char="•"/>
            </a:pPr>
            <a:endParaRPr lang="en-US" dirty="0">
              <a:solidFill>
                <a:schemeClr val="bg1"/>
              </a:solidFill>
              <a:latin typeface="Petrona Bold"/>
            </a:endParaRPr>
          </a:p>
          <a:p>
            <a:pPr marL="285750" indent="-285750">
              <a:buFont typeface="Arial" panose="020B0604020202020204" pitchFamily="34" charset="0"/>
              <a:buChar char="•"/>
            </a:pPr>
            <a:r>
              <a:rPr lang="en-US" dirty="0">
                <a:solidFill>
                  <a:schemeClr val="bg1"/>
                </a:solidFill>
                <a:latin typeface="Petrona Bold"/>
              </a:rPr>
              <a:t>Limited Personalization: Most platforms fail to adapt to individual learning goals and preferences.</a:t>
            </a:r>
          </a:p>
          <a:p>
            <a:pPr marL="285750" indent="-285750">
              <a:buFont typeface="Arial" panose="020B0604020202020204" pitchFamily="34" charset="0"/>
              <a:buChar char="•"/>
            </a:pPr>
            <a:endParaRPr lang="en-US" dirty="0">
              <a:solidFill>
                <a:schemeClr val="bg1"/>
              </a:solidFill>
              <a:latin typeface="Petrona Bold"/>
            </a:endParaRPr>
          </a:p>
          <a:p>
            <a:pPr marL="285750" indent="-285750">
              <a:buFont typeface="Arial" panose="020B0604020202020204" pitchFamily="34" charset="0"/>
              <a:buChar char="•"/>
            </a:pPr>
            <a:r>
              <a:rPr lang="en-US" dirty="0">
                <a:solidFill>
                  <a:schemeClr val="bg1"/>
                </a:solidFill>
                <a:latin typeface="Petrona Bold"/>
              </a:rPr>
              <a:t>Lack of Engagement: Minimal real-time interaction and collaboration</a:t>
            </a:r>
          </a:p>
          <a:p>
            <a:r>
              <a:rPr lang="en-US" dirty="0">
                <a:solidFill>
                  <a:schemeClr val="bg1"/>
                </a:solidFill>
                <a:latin typeface="Petrona Bold"/>
              </a:rPr>
              <a:t>     reduce learner motivation (e.g., Coursera, Khan Academy).</a:t>
            </a:r>
          </a:p>
        </p:txBody>
      </p:sp>
    </p:spTree>
    <p:extLst>
      <p:ext uri="{BB962C8B-B14F-4D97-AF65-F5344CB8AC3E}">
        <p14:creationId xmlns:p14="http://schemas.microsoft.com/office/powerpoint/2010/main" val="2628163625"/>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513290"/>
            <a:ext cx="9098161" cy="744260"/>
          </a:xfrm>
          <a:prstGeom prst="rect">
            <a:avLst/>
          </a:prstGeom>
          <a:noFill/>
          <a:ln/>
        </p:spPr>
        <p:txBody>
          <a:bodyPr wrap="none" lIns="0" tIns="0" rIns="0" bIns="0" rtlCol="0" anchor="t"/>
          <a:lstStyle/>
          <a:p>
            <a:pPr marL="0" indent="0">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Unlocking the Power of E-Learning</a:t>
            </a:r>
            <a:endParaRPr lang="en-US" sz="4650" dirty="0"/>
          </a:p>
        </p:txBody>
      </p:sp>
      <p:sp>
        <p:nvSpPr>
          <p:cNvPr id="3" name="Text 1"/>
          <p:cNvSpPr/>
          <p:nvPr/>
        </p:nvSpPr>
        <p:spPr>
          <a:xfrm>
            <a:off x="793790" y="3824526"/>
            <a:ext cx="2977039" cy="372070"/>
          </a:xfrm>
          <a:prstGeom prst="rect">
            <a:avLst/>
          </a:prstGeom>
          <a:noFill/>
          <a:ln/>
        </p:spPr>
        <p:txBody>
          <a:bodyPr wrap="none" lIns="0" tIns="0" rIns="0" bIns="0" rtlCol="0" anchor="t"/>
          <a:lstStyle/>
          <a:p>
            <a:pPr marL="0" indent="0">
              <a:lnSpc>
                <a:spcPts val="2900"/>
              </a:lnSpc>
              <a:buNone/>
            </a:pPr>
            <a:r>
              <a:rPr lang="en-US" sz="2300" b="1" kern="0" spc="-47" dirty="0">
                <a:solidFill>
                  <a:srgbClr val="FF8AAF"/>
                </a:solidFill>
                <a:latin typeface="Petrona Bold" pitchFamily="34" charset="0"/>
                <a:ea typeface="Petrona Bold" pitchFamily="34" charset="-122"/>
                <a:cs typeface="Petrona Bold" pitchFamily="34" charset="-120"/>
              </a:rPr>
              <a:t>Accessibility</a:t>
            </a:r>
            <a:endParaRPr lang="en-US" sz="2300" dirty="0"/>
          </a:p>
        </p:txBody>
      </p:sp>
      <p:sp>
        <p:nvSpPr>
          <p:cNvPr id="4" name="Text 2"/>
          <p:cNvSpPr/>
          <p:nvPr/>
        </p:nvSpPr>
        <p:spPr>
          <a:xfrm>
            <a:off x="793790" y="4423410"/>
            <a:ext cx="6244709" cy="1088708"/>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Inter" pitchFamily="34" charset="0"/>
                <a:ea typeface="Inter" pitchFamily="34" charset="-122"/>
                <a:cs typeface="Inter" pitchFamily="34" charset="-120"/>
              </a:rPr>
              <a:t>E-learning breaks down geographical barriers, making education accessible to anyone with an internet connection. Learning can happen anywhere, anytime.</a:t>
            </a:r>
            <a:endParaRPr lang="en-US" sz="1750" dirty="0"/>
          </a:p>
        </p:txBody>
      </p:sp>
      <p:sp>
        <p:nvSpPr>
          <p:cNvPr id="5" name="Text 3"/>
          <p:cNvSpPr/>
          <p:nvPr/>
        </p:nvSpPr>
        <p:spPr>
          <a:xfrm>
            <a:off x="7599521" y="3824526"/>
            <a:ext cx="2977039" cy="372070"/>
          </a:xfrm>
          <a:prstGeom prst="rect">
            <a:avLst/>
          </a:prstGeom>
          <a:noFill/>
          <a:ln/>
        </p:spPr>
        <p:txBody>
          <a:bodyPr wrap="none" lIns="0" tIns="0" rIns="0" bIns="0" rtlCol="0" anchor="t"/>
          <a:lstStyle/>
          <a:p>
            <a:pPr marL="0" indent="0">
              <a:lnSpc>
                <a:spcPts val="2900"/>
              </a:lnSpc>
              <a:buNone/>
            </a:pPr>
            <a:r>
              <a:rPr lang="en-US" sz="2300" b="1" kern="0" spc="-47" dirty="0">
                <a:solidFill>
                  <a:srgbClr val="FF8AAF"/>
                </a:solidFill>
                <a:latin typeface="Petrona Bold" pitchFamily="34" charset="0"/>
                <a:ea typeface="Petrona Bold" pitchFamily="34" charset="-122"/>
                <a:cs typeface="Petrona Bold" pitchFamily="34" charset="-120"/>
              </a:rPr>
              <a:t>Flexibility</a:t>
            </a:r>
            <a:endParaRPr lang="en-US" sz="2300" dirty="0"/>
          </a:p>
        </p:txBody>
      </p:sp>
      <p:sp>
        <p:nvSpPr>
          <p:cNvPr id="6" name="Text 4"/>
          <p:cNvSpPr/>
          <p:nvPr/>
        </p:nvSpPr>
        <p:spPr>
          <a:xfrm>
            <a:off x="7599521" y="4423410"/>
            <a:ext cx="6244709" cy="1088708"/>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Inter" pitchFamily="34" charset="0"/>
                <a:ea typeface="Inter" pitchFamily="34" charset="-122"/>
                <a:cs typeface="Inter" pitchFamily="34" charset="-120"/>
              </a:rPr>
              <a:t>Learn at your own pace and on your own schedule. Choose courses that fit your interests and goals, and manage your learning experience to fit your life.</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73418" y="872728"/>
            <a:ext cx="6756202" cy="631388"/>
          </a:xfrm>
          <a:prstGeom prst="rect">
            <a:avLst/>
          </a:prstGeom>
          <a:noFill/>
          <a:ln/>
        </p:spPr>
        <p:txBody>
          <a:bodyPr wrap="none" lIns="0" tIns="0" rIns="0" bIns="0" rtlCol="0" anchor="t"/>
          <a:lstStyle/>
          <a:p>
            <a:pPr marL="0" indent="0">
              <a:lnSpc>
                <a:spcPts val="4950"/>
              </a:lnSpc>
              <a:buNone/>
            </a:pPr>
            <a:r>
              <a:rPr lang="en-US" sz="3950" b="1" kern="0" spc="-80" dirty="0">
                <a:solidFill>
                  <a:srgbClr val="FF8AAF"/>
                </a:solidFill>
                <a:latin typeface="Petrona Bold" pitchFamily="34" charset="0"/>
                <a:ea typeface="Petrona Bold" pitchFamily="34" charset="-122"/>
                <a:cs typeface="Petrona Bold" pitchFamily="34" charset="-120"/>
              </a:rPr>
              <a:t>Key Entities and Relationships</a:t>
            </a:r>
            <a:endParaRPr lang="en-US" sz="3950" dirty="0"/>
          </a:p>
        </p:txBody>
      </p:sp>
      <p:sp>
        <p:nvSpPr>
          <p:cNvPr id="4" name="Shape 1"/>
          <p:cNvSpPr/>
          <p:nvPr/>
        </p:nvSpPr>
        <p:spPr>
          <a:xfrm>
            <a:off x="950595" y="1792724"/>
            <a:ext cx="22860" cy="5564029"/>
          </a:xfrm>
          <a:prstGeom prst="roundRect">
            <a:avLst>
              <a:gd name="adj" fmla="val 353547"/>
            </a:avLst>
          </a:prstGeom>
          <a:solidFill>
            <a:srgbClr val="48367C"/>
          </a:solidFill>
          <a:ln/>
        </p:spPr>
        <p:txBody>
          <a:bodyPr/>
          <a:lstStyle/>
          <a:p>
            <a:endParaRPr lang="en-US"/>
          </a:p>
        </p:txBody>
      </p:sp>
      <p:sp>
        <p:nvSpPr>
          <p:cNvPr id="5" name="Shape 2"/>
          <p:cNvSpPr/>
          <p:nvPr/>
        </p:nvSpPr>
        <p:spPr>
          <a:xfrm>
            <a:off x="1155621" y="2214205"/>
            <a:ext cx="673418" cy="22860"/>
          </a:xfrm>
          <a:prstGeom prst="roundRect">
            <a:avLst>
              <a:gd name="adj" fmla="val 353547"/>
            </a:avLst>
          </a:prstGeom>
          <a:solidFill>
            <a:srgbClr val="48367C"/>
          </a:solidFill>
          <a:ln/>
        </p:spPr>
        <p:txBody>
          <a:bodyPr/>
          <a:lstStyle/>
          <a:p>
            <a:endParaRPr lang="en-US"/>
          </a:p>
        </p:txBody>
      </p:sp>
      <p:sp>
        <p:nvSpPr>
          <p:cNvPr id="6" name="Shape 3"/>
          <p:cNvSpPr/>
          <p:nvPr/>
        </p:nvSpPr>
        <p:spPr>
          <a:xfrm>
            <a:off x="745569" y="2009180"/>
            <a:ext cx="432911" cy="432911"/>
          </a:xfrm>
          <a:prstGeom prst="roundRect">
            <a:avLst>
              <a:gd name="adj" fmla="val 18669"/>
            </a:avLst>
          </a:prstGeom>
          <a:solidFill>
            <a:srgbClr val="2F1D63"/>
          </a:solidFill>
          <a:ln w="7620">
            <a:solidFill>
              <a:srgbClr val="48367C"/>
            </a:solidFill>
            <a:prstDash val="solid"/>
          </a:ln>
        </p:spPr>
        <p:txBody>
          <a:bodyPr/>
          <a:lstStyle/>
          <a:p>
            <a:endParaRPr lang="en-US"/>
          </a:p>
        </p:txBody>
      </p:sp>
      <p:sp>
        <p:nvSpPr>
          <p:cNvPr id="7" name="Text 4"/>
          <p:cNvSpPr/>
          <p:nvPr/>
        </p:nvSpPr>
        <p:spPr>
          <a:xfrm>
            <a:off x="900113" y="2074069"/>
            <a:ext cx="123706" cy="303133"/>
          </a:xfrm>
          <a:prstGeom prst="rect">
            <a:avLst/>
          </a:prstGeom>
          <a:noFill/>
          <a:ln/>
        </p:spPr>
        <p:txBody>
          <a:bodyPr wrap="none" lIns="0" tIns="0" rIns="0" bIns="0" rtlCol="0" anchor="t"/>
          <a:lstStyle/>
          <a:p>
            <a:pPr marL="0" indent="0" algn="ctr">
              <a:lnSpc>
                <a:spcPts val="2350"/>
              </a:lnSpc>
              <a:buNone/>
            </a:pPr>
            <a:r>
              <a:rPr lang="en-US" sz="2350" b="1" kern="0" spc="-48" dirty="0">
                <a:solidFill>
                  <a:srgbClr val="E0D6DE"/>
                </a:solidFill>
                <a:latin typeface="Petrona Bold" pitchFamily="34" charset="0"/>
                <a:ea typeface="Petrona Bold" pitchFamily="34" charset="-122"/>
                <a:cs typeface="Petrona Bold" pitchFamily="34" charset="-120"/>
              </a:rPr>
              <a:t>1</a:t>
            </a:r>
            <a:endParaRPr lang="en-US" sz="2350" dirty="0"/>
          </a:p>
        </p:txBody>
      </p:sp>
      <p:sp>
        <p:nvSpPr>
          <p:cNvPr id="8" name="Text 5"/>
          <p:cNvSpPr/>
          <p:nvPr/>
        </p:nvSpPr>
        <p:spPr>
          <a:xfrm>
            <a:off x="2020372" y="1985129"/>
            <a:ext cx="2525554" cy="315635"/>
          </a:xfrm>
          <a:prstGeom prst="rect">
            <a:avLst/>
          </a:prstGeom>
          <a:noFill/>
          <a:ln/>
        </p:spPr>
        <p:txBody>
          <a:bodyPr wrap="none" lIns="0" tIns="0" rIns="0" bIns="0" rtlCol="0" anchor="t"/>
          <a:lstStyle/>
          <a:p>
            <a:pPr marL="0" indent="0" algn="l">
              <a:lnSpc>
                <a:spcPts val="2450"/>
              </a:lnSpc>
              <a:buNone/>
            </a:pPr>
            <a:r>
              <a:rPr lang="en-US" sz="1950" b="1" kern="0" spc="-40" dirty="0">
                <a:solidFill>
                  <a:srgbClr val="E0D6DE"/>
                </a:solidFill>
                <a:latin typeface="Petrona Bold" pitchFamily="34" charset="0"/>
                <a:ea typeface="Petrona Bold" pitchFamily="34" charset="-122"/>
                <a:cs typeface="Petrona Bold" pitchFamily="34" charset="-120"/>
              </a:rPr>
              <a:t>Users</a:t>
            </a:r>
            <a:endParaRPr lang="en-US" sz="1950" dirty="0"/>
          </a:p>
        </p:txBody>
      </p:sp>
      <p:sp>
        <p:nvSpPr>
          <p:cNvPr id="9" name="Text 6"/>
          <p:cNvSpPr/>
          <p:nvPr/>
        </p:nvSpPr>
        <p:spPr>
          <a:xfrm>
            <a:off x="2020372" y="2416135"/>
            <a:ext cx="6450211" cy="307777"/>
          </a:xfrm>
          <a:prstGeom prst="rect">
            <a:avLst/>
          </a:prstGeom>
          <a:noFill/>
          <a:ln/>
        </p:spPr>
        <p:txBody>
          <a:bodyPr wrap="none" lIns="0" tIns="0" rIns="0" bIns="0" rtlCol="0" anchor="t"/>
          <a:lstStyle/>
          <a:p>
            <a:pPr marL="0" indent="0" algn="l">
              <a:lnSpc>
                <a:spcPts val="2400"/>
              </a:lnSpc>
              <a:buNone/>
            </a:pPr>
            <a:r>
              <a:rPr lang="en-US" sz="1500" kern="0" spc="-30" dirty="0">
                <a:solidFill>
                  <a:srgbClr val="E0D6DE"/>
                </a:solidFill>
                <a:latin typeface="Inter" pitchFamily="34" charset="0"/>
                <a:ea typeface="Inter" pitchFamily="34" charset="-122"/>
                <a:cs typeface="Inter" pitchFamily="34" charset="-120"/>
              </a:rPr>
              <a:t>Students, instructors, and administrators who interact with the platform.</a:t>
            </a:r>
            <a:endParaRPr lang="en-US" sz="1500" dirty="0"/>
          </a:p>
        </p:txBody>
      </p:sp>
      <p:sp>
        <p:nvSpPr>
          <p:cNvPr id="10" name="Shape 7"/>
          <p:cNvSpPr/>
          <p:nvPr/>
        </p:nvSpPr>
        <p:spPr>
          <a:xfrm>
            <a:off x="1155621" y="3530203"/>
            <a:ext cx="673418" cy="22860"/>
          </a:xfrm>
          <a:prstGeom prst="roundRect">
            <a:avLst>
              <a:gd name="adj" fmla="val 353547"/>
            </a:avLst>
          </a:prstGeom>
          <a:solidFill>
            <a:srgbClr val="48367C"/>
          </a:solidFill>
          <a:ln/>
        </p:spPr>
        <p:txBody>
          <a:bodyPr/>
          <a:lstStyle/>
          <a:p>
            <a:endParaRPr lang="en-US"/>
          </a:p>
        </p:txBody>
      </p:sp>
      <p:sp>
        <p:nvSpPr>
          <p:cNvPr id="11" name="Shape 8"/>
          <p:cNvSpPr/>
          <p:nvPr/>
        </p:nvSpPr>
        <p:spPr>
          <a:xfrm>
            <a:off x="745569" y="3325178"/>
            <a:ext cx="432911" cy="432911"/>
          </a:xfrm>
          <a:prstGeom prst="roundRect">
            <a:avLst>
              <a:gd name="adj" fmla="val 18669"/>
            </a:avLst>
          </a:prstGeom>
          <a:solidFill>
            <a:srgbClr val="2F1D63"/>
          </a:solidFill>
          <a:ln w="7620">
            <a:solidFill>
              <a:srgbClr val="48367C"/>
            </a:solidFill>
            <a:prstDash val="solid"/>
          </a:ln>
        </p:spPr>
        <p:txBody>
          <a:bodyPr/>
          <a:lstStyle/>
          <a:p>
            <a:endParaRPr lang="en-US"/>
          </a:p>
        </p:txBody>
      </p:sp>
      <p:sp>
        <p:nvSpPr>
          <p:cNvPr id="12" name="Text 9"/>
          <p:cNvSpPr/>
          <p:nvPr/>
        </p:nvSpPr>
        <p:spPr>
          <a:xfrm>
            <a:off x="879038" y="3390067"/>
            <a:ext cx="165854" cy="303133"/>
          </a:xfrm>
          <a:prstGeom prst="rect">
            <a:avLst/>
          </a:prstGeom>
          <a:noFill/>
          <a:ln/>
        </p:spPr>
        <p:txBody>
          <a:bodyPr wrap="none" lIns="0" tIns="0" rIns="0" bIns="0" rtlCol="0" anchor="t"/>
          <a:lstStyle/>
          <a:p>
            <a:pPr marL="0" indent="0" algn="ctr">
              <a:lnSpc>
                <a:spcPts val="2350"/>
              </a:lnSpc>
              <a:buNone/>
            </a:pPr>
            <a:r>
              <a:rPr lang="en-US" sz="2350" b="1" kern="0" spc="-48" dirty="0">
                <a:solidFill>
                  <a:srgbClr val="E0D6DE"/>
                </a:solidFill>
                <a:latin typeface="Petrona Bold" pitchFamily="34" charset="0"/>
                <a:ea typeface="Petrona Bold" pitchFamily="34" charset="-122"/>
                <a:cs typeface="Petrona Bold" pitchFamily="34" charset="-120"/>
              </a:rPr>
              <a:t>2</a:t>
            </a:r>
            <a:endParaRPr lang="en-US" sz="2350" dirty="0"/>
          </a:p>
        </p:txBody>
      </p:sp>
      <p:sp>
        <p:nvSpPr>
          <p:cNvPr id="13" name="Text 10"/>
          <p:cNvSpPr/>
          <p:nvPr/>
        </p:nvSpPr>
        <p:spPr>
          <a:xfrm>
            <a:off x="2020372" y="3301127"/>
            <a:ext cx="2525554" cy="315635"/>
          </a:xfrm>
          <a:prstGeom prst="rect">
            <a:avLst/>
          </a:prstGeom>
          <a:noFill/>
          <a:ln/>
        </p:spPr>
        <p:txBody>
          <a:bodyPr wrap="none" lIns="0" tIns="0" rIns="0" bIns="0" rtlCol="0" anchor="t"/>
          <a:lstStyle/>
          <a:p>
            <a:pPr marL="0" indent="0" algn="l">
              <a:lnSpc>
                <a:spcPts val="2450"/>
              </a:lnSpc>
              <a:buNone/>
            </a:pPr>
            <a:r>
              <a:rPr lang="en-US" sz="1950" b="1" kern="0" spc="-40" dirty="0">
                <a:solidFill>
                  <a:srgbClr val="E0D6DE"/>
                </a:solidFill>
                <a:latin typeface="Petrona Bold" pitchFamily="34" charset="0"/>
                <a:ea typeface="Petrona Bold" pitchFamily="34" charset="-122"/>
                <a:cs typeface="Petrona Bold" pitchFamily="34" charset="-120"/>
              </a:rPr>
              <a:t>Courses</a:t>
            </a:r>
            <a:endParaRPr lang="en-US" sz="1950" dirty="0"/>
          </a:p>
        </p:txBody>
      </p:sp>
      <p:sp>
        <p:nvSpPr>
          <p:cNvPr id="14" name="Text 11"/>
          <p:cNvSpPr/>
          <p:nvPr/>
        </p:nvSpPr>
        <p:spPr>
          <a:xfrm>
            <a:off x="2020372" y="3732133"/>
            <a:ext cx="6450211" cy="307777"/>
          </a:xfrm>
          <a:prstGeom prst="rect">
            <a:avLst/>
          </a:prstGeom>
          <a:noFill/>
          <a:ln/>
        </p:spPr>
        <p:txBody>
          <a:bodyPr wrap="none" lIns="0" tIns="0" rIns="0" bIns="0" rtlCol="0" anchor="t"/>
          <a:lstStyle/>
          <a:p>
            <a:pPr marL="0" indent="0" algn="l">
              <a:lnSpc>
                <a:spcPts val="2400"/>
              </a:lnSpc>
              <a:buNone/>
            </a:pPr>
            <a:r>
              <a:rPr lang="en-US" sz="1500" kern="0" spc="-30" dirty="0">
                <a:solidFill>
                  <a:srgbClr val="E0D6DE"/>
                </a:solidFill>
                <a:latin typeface="Inter" pitchFamily="34" charset="0"/>
                <a:ea typeface="Inter" pitchFamily="34" charset="-122"/>
                <a:cs typeface="Inter" pitchFamily="34" charset="-120"/>
              </a:rPr>
              <a:t>Organized collections of learning materials, often divided into modules.</a:t>
            </a:r>
            <a:endParaRPr lang="en-US" sz="1500" dirty="0"/>
          </a:p>
        </p:txBody>
      </p:sp>
      <p:sp>
        <p:nvSpPr>
          <p:cNvPr id="15" name="Shape 12"/>
          <p:cNvSpPr/>
          <p:nvPr/>
        </p:nvSpPr>
        <p:spPr>
          <a:xfrm>
            <a:off x="1155621" y="4846201"/>
            <a:ext cx="673418" cy="22860"/>
          </a:xfrm>
          <a:prstGeom prst="roundRect">
            <a:avLst>
              <a:gd name="adj" fmla="val 353547"/>
            </a:avLst>
          </a:prstGeom>
          <a:solidFill>
            <a:srgbClr val="48367C"/>
          </a:solidFill>
          <a:ln/>
        </p:spPr>
        <p:txBody>
          <a:bodyPr/>
          <a:lstStyle/>
          <a:p>
            <a:endParaRPr lang="en-US"/>
          </a:p>
        </p:txBody>
      </p:sp>
      <p:sp>
        <p:nvSpPr>
          <p:cNvPr id="16" name="Shape 13"/>
          <p:cNvSpPr/>
          <p:nvPr/>
        </p:nvSpPr>
        <p:spPr>
          <a:xfrm>
            <a:off x="745569" y="4641175"/>
            <a:ext cx="432911" cy="432911"/>
          </a:xfrm>
          <a:prstGeom prst="roundRect">
            <a:avLst>
              <a:gd name="adj" fmla="val 18669"/>
            </a:avLst>
          </a:prstGeom>
          <a:solidFill>
            <a:srgbClr val="2F1D63"/>
          </a:solidFill>
          <a:ln w="7620">
            <a:solidFill>
              <a:srgbClr val="48367C"/>
            </a:solidFill>
            <a:prstDash val="solid"/>
          </a:ln>
        </p:spPr>
        <p:txBody>
          <a:bodyPr/>
          <a:lstStyle/>
          <a:p>
            <a:endParaRPr lang="en-US"/>
          </a:p>
        </p:txBody>
      </p:sp>
      <p:sp>
        <p:nvSpPr>
          <p:cNvPr id="17" name="Text 14"/>
          <p:cNvSpPr/>
          <p:nvPr/>
        </p:nvSpPr>
        <p:spPr>
          <a:xfrm>
            <a:off x="879277" y="4706064"/>
            <a:ext cx="165497" cy="303133"/>
          </a:xfrm>
          <a:prstGeom prst="rect">
            <a:avLst/>
          </a:prstGeom>
          <a:noFill/>
          <a:ln/>
        </p:spPr>
        <p:txBody>
          <a:bodyPr wrap="none" lIns="0" tIns="0" rIns="0" bIns="0" rtlCol="0" anchor="t"/>
          <a:lstStyle/>
          <a:p>
            <a:pPr marL="0" indent="0" algn="ctr">
              <a:lnSpc>
                <a:spcPts val="2350"/>
              </a:lnSpc>
              <a:buNone/>
            </a:pPr>
            <a:r>
              <a:rPr lang="en-US" sz="2350" b="1" kern="0" spc="-48" dirty="0">
                <a:solidFill>
                  <a:srgbClr val="E0D6DE"/>
                </a:solidFill>
                <a:latin typeface="Petrona Bold" pitchFamily="34" charset="0"/>
                <a:ea typeface="Petrona Bold" pitchFamily="34" charset="-122"/>
                <a:cs typeface="Petrona Bold" pitchFamily="34" charset="-120"/>
              </a:rPr>
              <a:t>3</a:t>
            </a:r>
            <a:endParaRPr lang="en-US" sz="2350" dirty="0"/>
          </a:p>
        </p:txBody>
      </p:sp>
      <p:sp>
        <p:nvSpPr>
          <p:cNvPr id="18" name="Text 15"/>
          <p:cNvSpPr/>
          <p:nvPr/>
        </p:nvSpPr>
        <p:spPr>
          <a:xfrm>
            <a:off x="2020372" y="4617125"/>
            <a:ext cx="2525554" cy="315635"/>
          </a:xfrm>
          <a:prstGeom prst="rect">
            <a:avLst/>
          </a:prstGeom>
          <a:noFill/>
          <a:ln/>
        </p:spPr>
        <p:txBody>
          <a:bodyPr wrap="none" lIns="0" tIns="0" rIns="0" bIns="0" rtlCol="0" anchor="t"/>
          <a:lstStyle/>
          <a:p>
            <a:pPr marL="0" indent="0" algn="l">
              <a:lnSpc>
                <a:spcPts val="2450"/>
              </a:lnSpc>
              <a:buNone/>
            </a:pPr>
            <a:r>
              <a:rPr lang="en-US" sz="1950" b="1" kern="0" spc="-40" dirty="0">
                <a:solidFill>
                  <a:srgbClr val="E0D6DE"/>
                </a:solidFill>
                <a:latin typeface="Petrona Bold" pitchFamily="34" charset="0"/>
                <a:ea typeface="Petrona Bold" pitchFamily="34" charset="-122"/>
                <a:cs typeface="Petrona Bold" pitchFamily="34" charset="-120"/>
              </a:rPr>
              <a:t>Scores</a:t>
            </a:r>
            <a:endParaRPr lang="en-US" sz="1950" dirty="0"/>
          </a:p>
        </p:txBody>
      </p:sp>
      <p:sp>
        <p:nvSpPr>
          <p:cNvPr id="19" name="Text 16"/>
          <p:cNvSpPr/>
          <p:nvPr/>
        </p:nvSpPr>
        <p:spPr>
          <a:xfrm>
            <a:off x="2020372" y="5048131"/>
            <a:ext cx="6450211" cy="492443"/>
          </a:xfrm>
          <a:prstGeom prst="rect">
            <a:avLst/>
          </a:prstGeom>
          <a:noFill/>
          <a:ln/>
        </p:spPr>
        <p:txBody>
          <a:bodyPr wrap="square" lIns="0" tIns="0" rIns="0" bIns="0" rtlCol="0" anchor="t"/>
          <a:lstStyle/>
          <a:p>
            <a:pPr marL="0" indent="0" algn="l">
              <a:lnSpc>
                <a:spcPts val="1900"/>
              </a:lnSpc>
              <a:buNone/>
            </a:pPr>
            <a:r>
              <a:rPr lang="en-US" sz="1200" kern="0" spc="-30" dirty="0">
                <a:solidFill>
                  <a:srgbClr val="E0D6DE"/>
                </a:solidFill>
                <a:latin typeface="Inter" pitchFamily="34" charset="0"/>
                <a:ea typeface="Inter" pitchFamily="34" charset="-122"/>
                <a:cs typeface="Inter" pitchFamily="34" charset="-120"/>
              </a:rPr>
              <a:t>An </a:t>
            </a:r>
            <a:r>
              <a:rPr lang="en-US" sz="1200" b="1" kern="0" spc="-30" dirty="0">
                <a:solidFill>
                  <a:srgbClr val="E0D6DE"/>
                </a:solidFill>
                <a:latin typeface="Inter" pitchFamily="34" charset="0"/>
                <a:ea typeface="Inter" pitchFamily="34" charset="-122"/>
                <a:cs typeface="Inter" pitchFamily="34" charset="-120"/>
              </a:rPr>
              <a:t>E-Learning Platform for Grades</a:t>
            </a:r>
            <a:r>
              <a:rPr lang="en-US" sz="1200" kern="0" spc="-30" dirty="0">
                <a:solidFill>
                  <a:srgbClr val="E0D6DE"/>
                </a:solidFill>
                <a:latin typeface="Inter" pitchFamily="34" charset="0"/>
                <a:ea typeface="Inter" pitchFamily="34" charset="-122"/>
                <a:cs typeface="Inter" pitchFamily="34" charset="-120"/>
              </a:rPr>
              <a:t> simplifies education by providing digital tools for students and teachers to manage courses, track progress, and assess performance efficiently.</a:t>
            </a:r>
            <a:endParaRPr lang="en-US" sz="1200" dirty="0"/>
          </a:p>
        </p:txBody>
      </p:sp>
      <p:sp>
        <p:nvSpPr>
          <p:cNvPr id="20" name="Shape 17"/>
          <p:cNvSpPr/>
          <p:nvPr/>
        </p:nvSpPr>
        <p:spPr>
          <a:xfrm>
            <a:off x="1155621" y="6346865"/>
            <a:ext cx="673418" cy="22860"/>
          </a:xfrm>
          <a:prstGeom prst="roundRect">
            <a:avLst>
              <a:gd name="adj" fmla="val 353547"/>
            </a:avLst>
          </a:prstGeom>
          <a:solidFill>
            <a:srgbClr val="48367C"/>
          </a:solidFill>
          <a:ln/>
        </p:spPr>
        <p:txBody>
          <a:bodyPr/>
          <a:lstStyle/>
          <a:p>
            <a:endParaRPr lang="en-US"/>
          </a:p>
        </p:txBody>
      </p:sp>
      <p:sp>
        <p:nvSpPr>
          <p:cNvPr id="21" name="Shape 18"/>
          <p:cNvSpPr/>
          <p:nvPr/>
        </p:nvSpPr>
        <p:spPr>
          <a:xfrm>
            <a:off x="745569" y="6141839"/>
            <a:ext cx="432911" cy="432911"/>
          </a:xfrm>
          <a:prstGeom prst="roundRect">
            <a:avLst>
              <a:gd name="adj" fmla="val 18669"/>
            </a:avLst>
          </a:prstGeom>
          <a:solidFill>
            <a:srgbClr val="2F1D63"/>
          </a:solidFill>
          <a:ln w="7620">
            <a:solidFill>
              <a:srgbClr val="48367C"/>
            </a:solidFill>
            <a:prstDash val="solid"/>
          </a:ln>
        </p:spPr>
        <p:txBody>
          <a:bodyPr/>
          <a:lstStyle/>
          <a:p>
            <a:endParaRPr lang="en-US"/>
          </a:p>
        </p:txBody>
      </p:sp>
      <p:sp>
        <p:nvSpPr>
          <p:cNvPr id="22" name="Text 19"/>
          <p:cNvSpPr/>
          <p:nvPr/>
        </p:nvSpPr>
        <p:spPr>
          <a:xfrm>
            <a:off x="883325" y="6206728"/>
            <a:ext cx="157282" cy="303133"/>
          </a:xfrm>
          <a:prstGeom prst="rect">
            <a:avLst/>
          </a:prstGeom>
          <a:noFill/>
          <a:ln/>
        </p:spPr>
        <p:txBody>
          <a:bodyPr wrap="none" lIns="0" tIns="0" rIns="0" bIns="0" rtlCol="0" anchor="t"/>
          <a:lstStyle/>
          <a:p>
            <a:pPr marL="0" indent="0" algn="ctr">
              <a:lnSpc>
                <a:spcPts val="2350"/>
              </a:lnSpc>
              <a:buNone/>
            </a:pPr>
            <a:r>
              <a:rPr lang="en-US" sz="2350" b="1" kern="0" spc="-48" dirty="0">
                <a:solidFill>
                  <a:srgbClr val="E0D6DE"/>
                </a:solidFill>
                <a:latin typeface="Petrona Bold" pitchFamily="34" charset="0"/>
                <a:ea typeface="Petrona Bold" pitchFamily="34" charset="-122"/>
                <a:cs typeface="Petrona Bold" pitchFamily="34" charset="-120"/>
              </a:rPr>
              <a:t>4</a:t>
            </a:r>
            <a:endParaRPr lang="en-US" sz="2350" dirty="0"/>
          </a:p>
        </p:txBody>
      </p:sp>
      <p:sp>
        <p:nvSpPr>
          <p:cNvPr id="23" name="Text 20"/>
          <p:cNvSpPr/>
          <p:nvPr/>
        </p:nvSpPr>
        <p:spPr>
          <a:xfrm>
            <a:off x="2020372" y="6117788"/>
            <a:ext cx="2525554" cy="315635"/>
          </a:xfrm>
          <a:prstGeom prst="rect">
            <a:avLst/>
          </a:prstGeom>
          <a:noFill/>
          <a:ln/>
        </p:spPr>
        <p:txBody>
          <a:bodyPr wrap="none" lIns="0" tIns="0" rIns="0" bIns="0" rtlCol="0" anchor="t"/>
          <a:lstStyle/>
          <a:p>
            <a:pPr marL="0" indent="0" algn="l">
              <a:lnSpc>
                <a:spcPts val="2450"/>
              </a:lnSpc>
              <a:buNone/>
            </a:pPr>
            <a:r>
              <a:rPr lang="en-US" sz="1950" b="1" kern="0" spc="-40" dirty="0">
                <a:solidFill>
                  <a:srgbClr val="E0D6DE"/>
                </a:solidFill>
                <a:latin typeface="Petrona Bold" pitchFamily="34" charset="0"/>
                <a:ea typeface="Petrona Bold" pitchFamily="34" charset="-122"/>
                <a:cs typeface="Petrona Bold" pitchFamily="34" charset="-120"/>
              </a:rPr>
              <a:t>Assignments</a:t>
            </a:r>
            <a:endParaRPr lang="en-US" sz="1950" dirty="0"/>
          </a:p>
        </p:txBody>
      </p:sp>
      <p:sp>
        <p:nvSpPr>
          <p:cNvPr id="24" name="Text 21"/>
          <p:cNvSpPr/>
          <p:nvPr/>
        </p:nvSpPr>
        <p:spPr>
          <a:xfrm>
            <a:off x="2020372" y="6548795"/>
            <a:ext cx="6450211" cy="615553"/>
          </a:xfrm>
          <a:prstGeom prst="rect">
            <a:avLst/>
          </a:prstGeom>
          <a:noFill/>
          <a:ln/>
        </p:spPr>
        <p:txBody>
          <a:bodyPr wrap="square" lIns="0" tIns="0" rIns="0" bIns="0" rtlCol="0" anchor="t"/>
          <a:lstStyle/>
          <a:p>
            <a:pPr marL="0" indent="0" algn="l">
              <a:lnSpc>
                <a:spcPts val="2400"/>
              </a:lnSpc>
              <a:buNone/>
            </a:pPr>
            <a:r>
              <a:rPr lang="en-US" sz="1500" kern="0" spc="-30" dirty="0">
                <a:solidFill>
                  <a:srgbClr val="E0D6DE"/>
                </a:solidFill>
                <a:latin typeface="Inter" pitchFamily="34" charset="0"/>
                <a:ea typeface="Inter" pitchFamily="34" charset="-122"/>
                <a:cs typeface="Inter" pitchFamily="34" charset="-120"/>
              </a:rPr>
              <a:t>Evaluations used to gauge learning progress, including quizzes, exams, and assignments.</a:t>
            </a:r>
            <a:endParaRPr lang="en-US" sz="1500" dirty="0"/>
          </a:p>
        </p:txBody>
      </p:sp>
    </p:spTree>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95575"/>
          </a:xfrm>
          <a:prstGeom prst="rect">
            <a:avLst/>
          </a:prstGeom>
        </p:spPr>
      </p:pic>
      <p:sp>
        <p:nvSpPr>
          <p:cNvPr id="3" name="Text 0"/>
          <p:cNvSpPr/>
          <p:nvPr/>
        </p:nvSpPr>
        <p:spPr>
          <a:xfrm>
            <a:off x="754737" y="3289102"/>
            <a:ext cx="8569404" cy="707469"/>
          </a:xfrm>
          <a:prstGeom prst="rect">
            <a:avLst/>
          </a:prstGeom>
          <a:noFill/>
          <a:ln/>
        </p:spPr>
        <p:txBody>
          <a:bodyPr wrap="none" lIns="0" tIns="0" rIns="0" bIns="0" rtlCol="0" anchor="t"/>
          <a:lstStyle/>
          <a:p>
            <a:pPr marL="0" indent="0">
              <a:lnSpc>
                <a:spcPts val="5550"/>
              </a:lnSpc>
              <a:buNone/>
            </a:pPr>
            <a:r>
              <a:rPr lang="en-US" sz="4450" b="1" kern="0" spc="-89" dirty="0">
                <a:solidFill>
                  <a:srgbClr val="FF8AAF"/>
                </a:solidFill>
                <a:latin typeface="Petrona Bold" pitchFamily="34" charset="0"/>
                <a:ea typeface="Petrona Bold" pitchFamily="34" charset="-122"/>
                <a:cs typeface="Petrona Bold" pitchFamily="34" charset="-120"/>
              </a:rPr>
              <a:t>Advanced Analytics and Reporting</a:t>
            </a:r>
            <a:endParaRPr lang="en-US" sz="4450" dirty="0"/>
          </a:p>
        </p:txBody>
      </p:sp>
      <p:sp>
        <p:nvSpPr>
          <p:cNvPr id="4" name="Shape 1"/>
          <p:cNvSpPr/>
          <p:nvPr/>
        </p:nvSpPr>
        <p:spPr>
          <a:xfrm>
            <a:off x="754737" y="4319945"/>
            <a:ext cx="3280172" cy="1604129"/>
          </a:xfrm>
          <a:prstGeom prst="roundRect">
            <a:avLst>
              <a:gd name="adj" fmla="val 5646"/>
            </a:avLst>
          </a:prstGeom>
          <a:solidFill>
            <a:srgbClr val="2F1D63"/>
          </a:solidFill>
          <a:ln w="7620">
            <a:solidFill>
              <a:srgbClr val="48367C"/>
            </a:solidFill>
            <a:prstDash val="solid"/>
          </a:ln>
        </p:spPr>
        <p:txBody>
          <a:bodyPr/>
          <a:lstStyle/>
          <a:p>
            <a:endParaRPr lang="en-US"/>
          </a:p>
        </p:txBody>
      </p:sp>
      <p:sp>
        <p:nvSpPr>
          <p:cNvPr id="5" name="Text 2"/>
          <p:cNvSpPr/>
          <p:nvPr/>
        </p:nvSpPr>
        <p:spPr>
          <a:xfrm>
            <a:off x="977979" y="4906328"/>
            <a:ext cx="110014" cy="431244"/>
          </a:xfrm>
          <a:prstGeom prst="rect">
            <a:avLst/>
          </a:prstGeom>
          <a:noFill/>
          <a:ln/>
        </p:spPr>
        <p:txBody>
          <a:bodyPr wrap="none" lIns="0" tIns="0" rIns="0" bIns="0" rtlCol="0" anchor="t"/>
          <a:lstStyle/>
          <a:p>
            <a:pPr marL="0" indent="0" algn="ctr">
              <a:lnSpc>
                <a:spcPts val="3350"/>
              </a:lnSpc>
              <a:buNone/>
            </a:pPr>
            <a:r>
              <a:rPr lang="en-US" sz="2100" b="1" kern="0" spc="-42" dirty="0">
                <a:solidFill>
                  <a:srgbClr val="E0D6DE"/>
                </a:solidFill>
                <a:latin typeface="Petrona Bold" pitchFamily="34" charset="0"/>
                <a:ea typeface="Petrona Bold" pitchFamily="34" charset="-122"/>
                <a:cs typeface="Petrona Bold" pitchFamily="34" charset="-120"/>
              </a:rPr>
              <a:t>1</a:t>
            </a:r>
            <a:endParaRPr lang="en-US" sz="2100" dirty="0"/>
          </a:p>
        </p:txBody>
      </p:sp>
      <p:sp>
        <p:nvSpPr>
          <p:cNvPr id="6" name="Text 3"/>
          <p:cNvSpPr/>
          <p:nvPr/>
        </p:nvSpPr>
        <p:spPr>
          <a:xfrm>
            <a:off x="4250531" y="4535567"/>
            <a:ext cx="2830354" cy="353735"/>
          </a:xfrm>
          <a:prstGeom prst="rect">
            <a:avLst/>
          </a:prstGeom>
          <a:noFill/>
          <a:ln/>
        </p:spPr>
        <p:txBody>
          <a:bodyPr wrap="none" lIns="0" tIns="0" rIns="0" bIns="0" rtlCol="0" anchor="t"/>
          <a:lstStyle/>
          <a:p>
            <a:pPr marL="0" indent="0" algn="l">
              <a:lnSpc>
                <a:spcPts val="2750"/>
              </a:lnSpc>
              <a:buNone/>
            </a:pPr>
            <a:r>
              <a:rPr lang="en-US" sz="2200" b="1" kern="0" spc="-45" dirty="0">
                <a:solidFill>
                  <a:srgbClr val="E0D6DE"/>
                </a:solidFill>
                <a:latin typeface="Petrona Bold" pitchFamily="34" charset="0"/>
                <a:ea typeface="Petrona Bold" pitchFamily="34" charset="-122"/>
                <a:cs typeface="Petrona Bold" pitchFamily="34" charset="-120"/>
              </a:rPr>
              <a:t>Performance Tracking</a:t>
            </a:r>
            <a:endParaRPr lang="en-US" sz="2200" dirty="0"/>
          </a:p>
        </p:txBody>
      </p:sp>
      <p:sp>
        <p:nvSpPr>
          <p:cNvPr id="7" name="Text 4"/>
          <p:cNvSpPr/>
          <p:nvPr/>
        </p:nvSpPr>
        <p:spPr>
          <a:xfrm>
            <a:off x="4250531" y="5018603"/>
            <a:ext cx="9409509" cy="689848"/>
          </a:xfrm>
          <a:prstGeom prst="rect">
            <a:avLst/>
          </a:prstGeom>
          <a:noFill/>
          <a:ln/>
        </p:spPr>
        <p:txBody>
          <a:bodyPr wrap="square" lIns="0" tIns="0" rIns="0" bIns="0" rtlCol="0" anchor="t"/>
          <a:lstStyle/>
          <a:p>
            <a:pPr marL="0" indent="0" algn="l">
              <a:lnSpc>
                <a:spcPts val="2700"/>
              </a:lnSpc>
              <a:buNone/>
            </a:pPr>
            <a:r>
              <a:rPr lang="en-US" sz="1650" kern="0" spc="-34" dirty="0">
                <a:solidFill>
                  <a:srgbClr val="E0D6DE"/>
                </a:solidFill>
                <a:latin typeface="Inter" pitchFamily="34" charset="0"/>
                <a:ea typeface="Inter" pitchFamily="34" charset="-122"/>
                <a:cs typeface="Inter" pitchFamily="34" charset="-120"/>
              </a:rPr>
              <a:t>Track user engagement, completion rates, and performance on assessments to identify areas for improvement.</a:t>
            </a:r>
            <a:endParaRPr lang="en-US" sz="1650" dirty="0"/>
          </a:p>
        </p:txBody>
      </p:sp>
      <p:sp>
        <p:nvSpPr>
          <p:cNvPr id="8" name="Shape 5"/>
          <p:cNvSpPr/>
          <p:nvPr/>
        </p:nvSpPr>
        <p:spPr>
          <a:xfrm>
            <a:off x="4142661" y="5908834"/>
            <a:ext cx="9625251" cy="15240"/>
          </a:xfrm>
          <a:prstGeom prst="roundRect">
            <a:avLst>
              <a:gd name="adj" fmla="val 594301"/>
            </a:avLst>
          </a:prstGeom>
          <a:solidFill>
            <a:srgbClr val="48367C"/>
          </a:solidFill>
          <a:ln/>
        </p:spPr>
        <p:txBody>
          <a:bodyPr/>
          <a:lstStyle/>
          <a:p>
            <a:endParaRPr lang="en-US"/>
          </a:p>
        </p:txBody>
      </p:sp>
      <p:sp>
        <p:nvSpPr>
          <p:cNvPr id="9" name="Shape 6"/>
          <p:cNvSpPr/>
          <p:nvPr/>
        </p:nvSpPr>
        <p:spPr>
          <a:xfrm>
            <a:off x="754737" y="6031825"/>
            <a:ext cx="6560463" cy="1604129"/>
          </a:xfrm>
          <a:prstGeom prst="roundRect">
            <a:avLst>
              <a:gd name="adj" fmla="val 5646"/>
            </a:avLst>
          </a:prstGeom>
          <a:solidFill>
            <a:srgbClr val="2F1D63"/>
          </a:solidFill>
          <a:ln w="7620">
            <a:solidFill>
              <a:srgbClr val="48367C"/>
            </a:solidFill>
            <a:prstDash val="solid"/>
          </a:ln>
        </p:spPr>
        <p:txBody>
          <a:bodyPr/>
          <a:lstStyle/>
          <a:p>
            <a:endParaRPr lang="en-US"/>
          </a:p>
        </p:txBody>
      </p:sp>
      <p:sp>
        <p:nvSpPr>
          <p:cNvPr id="10" name="Text 7"/>
          <p:cNvSpPr/>
          <p:nvPr/>
        </p:nvSpPr>
        <p:spPr>
          <a:xfrm>
            <a:off x="977979" y="6618208"/>
            <a:ext cx="147399" cy="431244"/>
          </a:xfrm>
          <a:prstGeom prst="rect">
            <a:avLst/>
          </a:prstGeom>
          <a:noFill/>
          <a:ln/>
        </p:spPr>
        <p:txBody>
          <a:bodyPr wrap="none" lIns="0" tIns="0" rIns="0" bIns="0" rtlCol="0" anchor="t"/>
          <a:lstStyle/>
          <a:p>
            <a:pPr marL="0" indent="0" algn="ctr">
              <a:lnSpc>
                <a:spcPts val="3350"/>
              </a:lnSpc>
              <a:buNone/>
            </a:pPr>
            <a:r>
              <a:rPr lang="en-US" sz="2100" b="1" kern="0" spc="-42" dirty="0">
                <a:solidFill>
                  <a:srgbClr val="E0D6DE"/>
                </a:solidFill>
                <a:latin typeface="Petrona Bold" pitchFamily="34" charset="0"/>
                <a:ea typeface="Petrona Bold" pitchFamily="34" charset="-122"/>
                <a:cs typeface="Petrona Bold" pitchFamily="34" charset="-120"/>
              </a:rPr>
              <a:t>2</a:t>
            </a:r>
            <a:endParaRPr lang="en-US" sz="2100" dirty="0"/>
          </a:p>
        </p:txBody>
      </p:sp>
      <p:sp>
        <p:nvSpPr>
          <p:cNvPr id="11" name="Text 8"/>
          <p:cNvSpPr/>
          <p:nvPr/>
        </p:nvSpPr>
        <p:spPr>
          <a:xfrm>
            <a:off x="7530822" y="6247448"/>
            <a:ext cx="2830354" cy="353735"/>
          </a:xfrm>
          <a:prstGeom prst="rect">
            <a:avLst/>
          </a:prstGeom>
          <a:noFill/>
          <a:ln/>
        </p:spPr>
        <p:txBody>
          <a:bodyPr wrap="none" lIns="0" tIns="0" rIns="0" bIns="0" rtlCol="0" anchor="t"/>
          <a:lstStyle/>
          <a:p>
            <a:pPr marL="0" indent="0" algn="l">
              <a:lnSpc>
                <a:spcPts val="2750"/>
              </a:lnSpc>
              <a:buNone/>
            </a:pPr>
            <a:r>
              <a:rPr lang="en-US" sz="2200" b="1" kern="0" spc="-45" dirty="0">
                <a:solidFill>
                  <a:srgbClr val="E0D6DE"/>
                </a:solidFill>
                <a:latin typeface="Petrona Bold" pitchFamily="34" charset="0"/>
                <a:ea typeface="Petrona Bold" pitchFamily="34" charset="-122"/>
                <a:cs typeface="Petrona Bold" pitchFamily="34" charset="-120"/>
              </a:rPr>
              <a:t>Data-Driven Insights</a:t>
            </a:r>
            <a:endParaRPr lang="en-US" sz="2200" dirty="0"/>
          </a:p>
        </p:txBody>
      </p:sp>
      <p:sp>
        <p:nvSpPr>
          <p:cNvPr id="12" name="Text 9"/>
          <p:cNvSpPr/>
          <p:nvPr/>
        </p:nvSpPr>
        <p:spPr>
          <a:xfrm>
            <a:off x="7530822" y="6730484"/>
            <a:ext cx="6129218" cy="689848"/>
          </a:xfrm>
          <a:prstGeom prst="rect">
            <a:avLst/>
          </a:prstGeom>
          <a:noFill/>
          <a:ln/>
        </p:spPr>
        <p:txBody>
          <a:bodyPr wrap="square" lIns="0" tIns="0" rIns="0" bIns="0" rtlCol="0" anchor="t"/>
          <a:lstStyle/>
          <a:p>
            <a:pPr marL="0" indent="0" algn="l">
              <a:lnSpc>
                <a:spcPts val="2700"/>
              </a:lnSpc>
              <a:buNone/>
            </a:pPr>
            <a:r>
              <a:rPr lang="en-US" sz="1650" kern="0" spc="-34" dirty="0">
                <a:solidFill>
                  <a:srgbClr val="E0D6DE"/>
                </a:solidFill>
                <a:latin typeface="Inter" pitchFamily="34" charset="0"/>
                <a:ea typeface="Inter" pitchFamily="34" charset="-122"/>
                <a:cs typeface="Inter" pitchFamily="34" charset="-120"/>
              </a:rPr>
              <a:t>Analyze data to understand learner behavior, identify trends, and improve the effectiveness of the platform.</a:t>
            </a:r>
            <a:endParaRPr lang="en-US" sz="1650" dirty="0"/>
          </a:p>
        </p:txBody>
      </p:sp>
    </p:spTree>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483882"/>
            <a:ext cx="7015163" cy="744260"/>
          </a:xfrm>
          <a:prstGeom prst="rect">
            <a:avLst/>
          </a:prstGeom>
          <a:noFill/>
          <a:ln/>
        </p:spPr>
        <p:txBody>
          <a:bodyPr wrap="none" lIns="0" tIns="0" rIns="0" bIns="0" rtlCol="0" anchor="t"/>
          <a:lstStyle/>
          <a:p>
            <a:pPr marL="0" indent="0">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Conclusion and Next Steps</a:t>
            </a:r>
            <a:endParaRPr lang="en-US" sz="4650" dirty="0"/>
          </a:p>
        </p:txBody>
      </p:sp>
      <p:sp>
        <p:nvSpPr>
          <p:cNvPr id="4" name="Text 1"/>
          <p:cNvSpPr/>
          <p:nvPr/>
        </p:nvSpPr>
        <p:spPr>
          <a:xfrm>
            <a:off x="6280190" y="3568303"/>
            <a:ext cx="7556421" cy="2177415"/>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Inter" pitchFamily="34" charset="0"/>
                <a:ea typeface="Inter" pitchFamily="34" charset="-122"/>
                <a:cs typeface="Inter" pitchFamily="34" charset="-120"/>
              </a:rPr>
              <a:t>E-learning platforms have revolutionized education, empowering learners to access knowledge and develop skills in flexible and engaging ways. As technology evolves, we can expect further innovations and advancements in e-learning, transforming the future of education for the better. We'll continue to explore and adopt these advancements, ensuring we remain at the forefront of the digital learning revolution.</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83488" y="1253966"/>
            <a:ext cx="4919305" cy="5721668"/>
          </a:xfrm>
          <a:prstGeom prst="rect">
            <a:avLst/>
          </a:prstGeom>
        </p:spPr>
      </p:pic>
      <p:sp>
        <p:nvSpPr>
          <p:cNvPr id="4" name="Text 0"/>
          <p:cNvSpPr/>
          <p:nvPr/>
        </p:nvSpPr>
        <p:spPr>
          <a:xfrm>
            <a:off x="6280190" y="2302431"/>
            <a:ext cx="5954197" cy="744260"/>
          </a:xfrm>
          <a:prstGeom prst="rect">
            <a:avLst/>
          </a:prstGeom>
          <a:noFill/>
          <a:ln/>
        </p:spPr>
        <p:txBody>
          <a:bodyPr wrap="none" lIns="0" tIns="0" rIns="0" bIns="0" rtlCol="0" anchor="t"/>
          <a:lstStyle/>
          <a:p>
            <a:pPr marL="0" indent="0">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ERD Diagram</a:t>
            </a:r>
            <a:endParaRPr lang="en-US" sz="4650" dirty="0"/>
          </a:p>
        </p:txBody>
      </p:sp>
      <p:sp>
        <p:nvSpPr>
          <p:cNvPr id="5" name="Text 1"/>
          <p:cNvSpPr/>
          <p:nvPr/>
        </p:nvSpPr>
        <p:spPr>
          <a:xfrm>
            <a:off x="6280190" y="3386852"/>
            <a:ext cx="7556421" cy="2540318"/>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This </a:t>
            </a:r>
            <a:r>
              <a:rPr lang="en-US" sz="1750" b="1" kern="0" spc="-36" dirty="0">
                <a:solidFill>
                  <a:srgbClr val="E0D6DE"/>
                </a:solidFill>
                <a:latin typeface="Inter" pitchFamily="34" charset="0"/>
                <a:ea typeface="Inter" pitchFamily="34" charset="-122"/>
                <a:cs typeface="Inter" pitchFamily="34" charset="-120"/>
              </a:rPr>
              <a:t>ERD</a:t>
            </a:r>
            <a:r>
              <a:rPr lang="en-US" sz="1750" kern="0" spc="-36" dirty="0">
                <a:solidFill>
                  <a:srgbClr val="E0D6DE"/>
                </a:solidFill>
                <a:latin typeface="Inter" pitchFamily="34" charset="0"/>
                <a:ea typeface="Inter" pitchFamily="34" charset="-122"/>
                <a:cs typeface="Inter" pitchFamily="34" charset="-120"/>
              </a:rPr>
              <a:t> represents the database structure of an </a:t>
            </a:r>
            <a:r>
              <a:rPr lang="en-US" sz="1750" b="1" kern="0" spc="-36" dirty="0">
                <a:solidFill>
                  <a:srgbClr val="E0D6DE"/>
                </a:solidFill>
                <a:latin typeface="Inter" pitchFamily="34" charset="0"/>
                <a:ea typeface="Inter" pitchFamily="34" charset="-122"/>
                <a:cs typeface="Inter" pitchFamily="34" charset="-120"/>
              </a:rPr>
              <a:t>E-Learning Platform</a:t>
            </a:r>
            <a:r>
              <a:rPr lang="en-US" sz="1750" kern="0" spc="-36" dirty="0">
                <a:solidFill>
                  <a:srgbClr val="E0D6DE"/>
                </a:solidFill>
                <a:latin typeface="Inter" pitchFamily="34" charset="0"/>
                <a:ea typeface="Inter" pitchFamily="34" charset="-122"/>
                <a:cs typeface="Inter" pitchFamily="34" charset="-120"/>
              </a:rPr>
              <a:t>, showcasing relationships between key entities. It includes </a:t>
            </a:r>
            <a:r>
              <a:rPr lang="en-US" sz="1750" b="1" kern="0" spc="-36" dirty="0">
                <a:solidFill>
                  <a:srgbClr val="E0D6DE"/>
                </a:solidFill>
                <a:latin typeface="Inter" pitchFamily="34" charset="0"/>
                <a:ea typeface="Inter" pitchFamily="34" charset="-122"/>
                <a:cs typeface="Inter" pitchFamily="34" charset="-120"/>
              </a:rPr>
              <a:t>Users</a:t>
            </a:r>
            <a:r>
              <a:rPr lang="en-US" sz="1750" kern="0" spc="-36" dirty="0">
                <a:solidFill>
                  <a:srgbClr val="E0D6DE"/>
                </a:solidFill>
                <a:latin typeface="Inter" pitchFamily="34" charset="0"/>
                <a:ea typeface="Inter" pitchFamily="34" charset="-122"/>
                <a:cs typeface="Inter" pitchFamily="34" charset="-120"/>
              </a:rPr>
              <a:t> (students, teachers), </a:t>
            </a:r>
            <a:r>
              <a:rPr lang="en-US" sz="1750" b="1" kern="0" spc="-36" dirty="0">
                <a:solidFill>
                  <a:srgbClr val="E0D6DE"/>
                </a:solidFill>
                <a:latin typeface="Inter" pitchFamily="34" charset="0"/>
                <a:ea typeface="Inter" pitchFamily="34" charset="-122"/>
                <a:cs typeface="Inter" pitchFamily="34" charset="-120"/>
              </a:rPr>
              <a:t>Courses</a:t>
            </a:r>
            <a:r>
              <a:rPr lang="en-US" sz="1750" kern="0" spc="-36" dirty="0">
                <a:solidFill>
                  <a:srgbClr val="E0D6DE"/>
                </a:solidFill>
                <a:latin typeface="Inter" pitchFamily="34" charset="0"/>
                <a:ea typeface="Inter" pitchFamily="34" charset="-122"/>
                <a:cs typeface="Inter" pitchFamily="34" charset="-120"/>
              </a:rPr>
              <a:t>, and </a:t>
            </a:r>
            <a:r>
              <a:rPr lang="en-US" sz="1750" b="1" kern="0" spc="-36" dirty="0">
                <a:solidFill>
                  <a:srgbClr val="E0D6DE"/>
                </a:solidFill>
                <a:latin typeface="Inter" pitchFamily="34" charset="0"/>
                <a:ea typeface="Inter" pitchFamily="34" charset="-122"/>
                <a:cs typeface="Inter" pitchFamily="34" charset="-120"/>
              </a:rPr>
              <a:t>Lessons</a:t>
            </a:r>
            <a:r>
              <a:rPr lang="en-US" sz="1750" kern="0" spc="-36" dirty="0">
                <a:solidFill>
                  <a:srgbClr val="E0D6DE"/>
                </a:solidFill>
                <a:latin typeface="Inter" pitchFamily="34" charset="0"/>
                <a:ea typeface="Inter" pitchFamily="34" charset="-122"/>
                <a:cs typeface="Inter" pitchFamily="34" charset="-120"/>
              </a:rPr>
              <a:t>, along with </a:t>
            </a:r>
            <a:r>
              <a:rPr lang="en-US" sz="1750" b="1" kern="0" spc="-36" dirty="0">
                <a:solidFill>
                  <a:srgbClr val="E0D6DE"/>
                </a:solidFill>
                <a:latin typeface="Inter" pitchFamily="34" charset="0"/>
                <a:ea typeface="Inter" pitchFamily="34" charset="-122"/>
                <a:cs typeface="Inter" pitchFamily="34" charset="-120"/>
              </a:rPr>
              <a:t>Assignments</a:t>
            </a:r>
            <a:r>
              <a:rPr lang="en-US" sz="1750" kern="0" spc="-36" dirty="0">
                <a:solidFill>
                  <a:srgbClr val="E0D6DE"/>
                </a:solidFill>
                <a:latin typeface="Inter" pitchFamily="34" charset="0"/>
                <a:ea typeface="Inter" pitchFamily="34" charset="-122"/>
                <a:cs typeface="Inter" pitchFamily="34" charset="-120"/>
              </a:rPr>
              <a:t>, </a:t>
            </a:r>
            <a:r>
              <a:rPr lang="en-US" sz="1750" b="1" kern="0" spc="-36" dirty="0">
                <a:solidFill>
                  <a:srgbClr val="E0D6DE"/>
                </a:solidFill>
                <a:latin typeface="Inter" pitchFamily="34" charset="0"/>
                <a:ea typeface="Inter" pitchFamily="34" charset="-122"/>
                <a:cs typeface="Inter" pitchFamily="34" charset="-120"/>
              </a:rPr>
              <a:t>Submissions</a:t>
            </a:r>
            <a:r>
              <a:rPr lang="en-US" sz="1750" kern="0" spc="-36" dirty="0">
                <a:solidFill>
                  <a:srgbClr val="E0D6DE"/>
                </a:solidFill>
                <a:latin typeface="Inter" pitchFamily="34" charset="0"/>
                <a:ea typeface="Inter" pitchFamily="34" charset="-122"/>
                <a:cs typeface="Inter" pitchFamily="34" charset="-120"/>
              </a:rPr>
              <a:t>, and </a:t>
            </a:r>
            <a:r>
              <a:rPr lang="en-US" sz="1750" b="1" kern="0" spc="-36" dirty="0">
                <a:solidFill>
                  <a:srgbClr val="E0D6DE"/>
                </a:solidFill>
                <a:latin typeface="Inter" pitchFamily="34" charset="0"/>
                <a:ea typeface="Inter" pitchFamily="34" charset="-122"/>
                <a:cs typeface="Inter" pitchFamily="34" charset="-120"/>
              </a:rPr>
              <a:t>Feedback</a:t>
            </a:r>
            <a:r>
              <a:rPr lang="en-US" sz="1750" kern="0" spc="-36" dirty="0">
                <a:solidFill>
                  <a:srgbClr val="E0D6DE"/>
                </a:solidFill>
                <a:latin typeface="Inter" pitchFamily="34" charset="0"/>
                <a:ea typeface="Inter" pitchFamily="34" charset="-122"/>
                <a:cs typeface="Inter" pitchFamily="34" charset="-120"/>
              </a:rPr>
              <a:t> to manage learning content, assessments, and grading. </a:t>
            </a:r>
            <a:r>
              <a:rPr lang="en-US" sz="1750" b="1" kern="0" spc="-36" dirty="0">
                <a:solidFill>
                  <a:srgbClr val="E0D6DE"/>
                </a:solidFill>
                <a:latin typeface="Inter" pitchFamily="34" charset="0"/>
                <a:ea typeface="Inter" pitchFamily="34" charset="-122"/>
                <a:cs typeface="Inter" pitchFamily="34" charset="-120"/>
              </a:rPr>
              <a:t>Enrollments</a:t>
            </a:r>
            <a:r>
              <a:rPr lang="en-US" sz="1750" kern="0" spc="-36" dirty="0">
                <a:solidFill>
                  <a:srgbClr val="E0D6DE"/>
                </a:solidFill>
                <a:latin typeface="Inter" pitchFamily="34" charset="0"/>
                <a:ea typeface="Inter" pitchFamily="34" charset="-122"/>
                <a:cs typeface="Inter" pitchFamily="34" charset="-120"/>
              </a:rPr>
              <a:t> link students to courses, and the </a:t>
            </a:r>
            <a:r>
              <a:rPr lang="en-US" sz="1750" b="1" kern="0" spc="-36" dirty="0">
                <a:solidFill>
                  <a:srgbClr val="E0D6DE"/>
                </a:solidFill>
                <a:latin typeface="Inter" pitchFamily="34" charset="0"/>
                <a:ea typeface="Inter" pitchFamily="34" charset="-122"/>
                <a:cs typeface="Inter" pitchFamily="34" charset="-120"/>
              </a:rPr>
              <a:t>Score</a:t>
            </a:r>
            <a:r>
              <a:rPr lang="en-US" sz="1750" kern="0" spc="-36" dirty="0">
                <a:solidFill>
                  <a:srgbClr val="E0D6DE"/>
                </a:solidFill>
                <a:latin typeface="Inter" pitchFamily="34" charset="0"/>
                <a:ea typeface="Inter" pitchFamily="34" charset="-122"/>
                <a:cs typeface="Inter" pitchFamily="34" charset="-120"/>
              </a:rPr>
              <a:t> table tracks overall performance. This design ensures efficient handling of user roles, course management, and evaluations.</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625441"/>
            <a:ext cx="8064103" cy="744260"/>
          </a:xfrm>
          <a:prstGeom prst="rect">
            <a:avLst/>
          </a:prstGeom>
          <a:noFill/>
          <a:ln/>
        </p:spPr>
        <p:txBody>
          <a:bodyPr wrap="none" lIns="0" tIns="0" rIns="0" bIns="0" rtlCol="0" anchor="t"/>
          <a:lstStyle/>
          <a:p>
            <a:pPr marL="0" indent="0">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Relationship between the Data.</a:t>
            </a:r>
            <a:endParaRPr lang="en-US" sz="4650" dirty="0"/>
          </a:p>
        </p:txBody>
      </p:sp>
      <p:sp>
        <p:nvSpPr>
          <p:cNvPr id="3" name="Shape 1"/>
          <p:cNvSpPr/>
          <p:nvPr/>
        </p:nvSpPr>
        <p:spPr>
          <a:xfrm>
            <a:off x="793790" y="2823329"/>
            <a:ext cx="13042821" cy="3780711"/>
          </a:xfrm>
          <a:prstGeom prst="roundRect">
            <a:avLst>
              <a:gd name="adj" fmla="val 2520"/>
            </a:avLst>
          </a:prstGeom>
          <a:noFill/>
          <a:ln w="7620">
            <a:solidFill>
              <a:srgbClr val="FFFFFF">
                <a:alpha val="24000"/>
              </a:srgbClr>
            </a:solidFill>
            <a:prstDash val="solid"/>
          </a:ln>
        </p:spPr>
        <p:txBody>
          <a:bodyPr/>
          <a:lstStyle/>
          <a:p>
            <a:endParaRPr lang="en-US"/>
          </a:p>
        </p:txBody>
      </p:sp>
      <p:sp>
        <p:nvSpPr>
          <p:cNvPr id="4" name="Shape 2"/>
          <p:cNvSpPr/>
          <p:nvPr/>
        </p:nvSpPr>
        <p:spPr>
          <a:xfrm>
            <a:off x="801410" y="2830949"/>
            <a:ext cx="13027581" cy="1376124"/>
          </a:xfrm>
          <a:prstGeom prst="rect">
            <a:avLst/>
          </a:prstGeom>
          <a:solidFill>
            <a:srgbClr val="FFFFFF">
              <a:alpha val="4000"/>
            </a:srgbClr>
          </a:solidFill>
          <a:ln/>
        </p:spPr>
        <p:txBody>
          <a:bodyPr/>
          <a:lstStyle/>
          <a:p>
            <a:endParaRPr lang="en-US"/>
          </a:p>
        </p:txBody>
      </p:sp>
      <p:sp>
        <p:nvSpPr>
          <p:cNvPr id="5" name="Text 3"/>
          <p:cNvSpPr/>
          <p:nvPr/>
        </p:nvSpPr>
        <p:spPr>
          <a:xfrm>
            <a:off x="1028462" y="2974658"/>
            <a:ext cx="2799397" cy="362903"/>
          </a:xfrm>
          <a:prstGeom prst="rect">
            <a:avLst/>
          </a:prstGeom>
          <a:noFill/>
          <a:ln/>
        </p:spPr>
        <p:txBody>
          <a:bodyPr wrap="none" lIns="0" tIns="0" rIns="0" bIns="0" rtlCol="0" anchor="t"/>
          <a:lstStyle/>
          <a:p>
            <a:pPr marL="0" indent="0">
              <a:lnSpc>
                <a:spcPts val="2850"/>
              </a:lnSpc>
              <a:buNone/>
            </a:pPr>
            <a:r>
              <a:rPr lang="en-US" sz="1750" kern="0" spc="-36" dirty="0">
                <a:solidFill>
                  <a:srgbClr val="E0D6DE"/>
                </a:solidFill>
                <a:latin typeface="Inter" pitchFamily="34" charset="0"/>
                <a:ea typeface="Inter" pitchFamily="34" charset="-122"/>
                <a:cs typeface="Inter" pitchFamily="34" charset="-120"/>
              </a:rPr>
              <a:t>Submissions</a:t>
            </a:r>
            <a:endParaRPr lang="en-US" sz="1750" dirty="0"/>
          </a:p>
        </p:txBody>
      </p:sp>
      <p:sp>
        <p:nvSpPr>
          <p:cNvPr id="6" name="Text 4"/>
          <p:cNvSpPr/>
          <p:nvPr/>
        </p:nvSpPr>
        <p:spPr>
          <a:xfrm>
            <a:off x="4289108" y="2974658"/>
            <a:ext cx="2795588" cy="1088708"/>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Inter" pitchFamily="34" charset="0"/>
                <a:ea typeface="Inter" pitchFamily="34" charset="-122"/>
                <a:cs typeface="Inter" pitchFamily="34" charset="-120"/>
              </a:rPr>
              <a:t>submission_id, assignment_id, student_id, submitted_at, grade</a:t>
            </a:r>
            <a:endParaRPr lang="en-US" sz="1750" dirty="0"/>
          </a:p>
        </p:txBody>
      </p:sp>
      <p:sp>
        <p:nvSpPr>
          <p:cNvPr id="7" name="Text 5"/>
          <p:cNvSpPr/>
          <p:nvPr/>
        </p:nvSpPr>
        <p:spPr>
          <a:xfrm>
            <a:off x="7545943" y="2974658"/>
            <a:ext cx="2795588" cy="362903"/>
          </a:xfrm>
          <a:prstGeom prst="rect">
            <a:avLst/>
          </a:prstGeom>
          <a:noFill/>
          <a:ln/>
        </p:spPr>
        <p:txBody>
          <a:bodyPr wrap="none" lIns="0" tIns="0" rIns="0" bIns="0" rtlCol="0" anchor="t"/>
          <a:lstStyle/>
          <a:p>
            <a:pPr marL="0" indent="0">
              <a:lnSpc>
                <a:spcPts val="2850"/>
              </a:lnSpc>
              <a:buNone/>
            </a:pPr>
            <a:r>
              <a:rPr lang="en-US" sz="1750" kern="0" spc="-36" dirty="0">
                <a:solidFill>
                  <a:srgbClr val="E0D6DE"/>
                </a:solidFill>
                <a:latin typeface="Inter" pitchFamily="34" charset="0"/>
                <a:ea typeface="Inter" pitchFamily="34" charset="-122"/>
                <a:cs typeface="Inter" pitchFamily="34" charset="-120"/>
              </a:rPr>
              <a:t>Assignments, Feedback</a:t>
            </a:r>
            <a:endParaRPr lang="en-US" sz="1750" dirty="0"/>
          </a:p>
        </p:txBody>
      </p:sp>
      <p:sp>
        <p:nvSpPr>
          <p:cNvPr id="8" name="Text 6"/>
          <p:cNvSpPr/>
          <p:nvPr/>
        </p:nvSpPr>
        <p:spPr>
          <a:xfrm>
            <a:off x="10802779" y="2974658"/>
            <a:ext cx="2799397" cy="362903"/>
          </a:xfrm>
          <a:prstGeom prst="rect">
            <a:avLst/>
          </a:prstGeom>
          <a:noFill/>
          <a:ln/>
        </p:spPr>
        <p:txBody>
          <a:bodyPr wrap="none" lIns="0" tIns="0" rIns="0" bIns="0" rtlCol="0" anchor="t"/>
          <a:lstStyle/>
          <a:p>
            <a:pPr marL="0" indent="0">
              <a:lnSpc>
                <a:spcPts val="2850"/>
              </a:lnSpc>
              <a:buNone/>
            </a:pPr>
            <a:r>
              <a:rPr lang="en-US" sz="1750" kern="0" spc="-36" dirty="0">
                <a:solidFill>
                  <a:srgbClr val="E0D6DE"/>
                </a:solidFill>
                <a:latin typeface="Inter" pitchFamily="34" charset="0"/>
                <a:ea typeface="Inter" pitchFamily="34" charset="-122"/>
                <a:cs typeface="Inter" pitchFamily="34" charset="-120"/>
              </a:rPr>
              <a:t>One-to-Many</a:t>
            </a:r>
            <a:endParaRPr lang="en-US" sz="1750" dirty="0"/>
          </a:p>
        </p:txBody>
      </p:sp>
      <p:sp>
        <p:nvSpPr>
          <p:cNvPr id="9" name="Shape 7"/>
          <p:cNvSpPr/>
          <p:nvPr/>
        </p:nvSpPr>
        <p:spPr>
          <a:xfrm>
            <a:off x="801410" y="4207073"/>
            <a:ext cx="13027581" cy="1376124"/>
          </a:xfrm>
          <a:prstGeom prst="rect">
            <a:avLst/>
          </a:prstGeom>
          <a:solidFill>
            <a:srgbClr val="000000">
              <a:alpha val="4000"/>
            </a:srgbClr>
          </a:solidFill>
          <a:ln/>
        </p:spPr>
        <p:txBody>
          <a:bodyPr/>
          <a:lstStyle/>
          <a:p>
            <a:endParaRPr lang="en-US"/>
          </a:p>
        </p:txBody>
      </p:sp>
      <p:sp>
        <p:nvSpPr>
          <p:cNvPr id="10" name="Text 8"/>
          <p:cNvSpPr/>
          <p:nvPr/>
        </p:nvSpPr>
        <p:spPr>
          <a:xfrm>
            <a:off x="1028462" y="4350782"/>
            <a:ext cx="2799397" cy="362903"/>
          </a:xfrm>
          <a:prstGeom prst="rect">
            <a:avLst/>
          </a:prstGeom>
          <a:noFill/>
          <a:ln/>
        </p:spPr>
        <p:txBody>
          <a:bodyPr wrap="none" lIns="0" tIns="0" rIns="0" bIns="0" rtlCol="0" anchor="t"/>
          <a:lstStyle/>
          <a:p>
            <a:pPr marL="0" indent="0">
              <a:lnSpc>
                <a:spcPts val="2850"/>
              </a:lnSpc>
              <a:buNone/>
            </a:pPr>
            <a:r>
              <a:rPr lang="en-US" sz="1750" kern="0" spc="-36" dirty="0">
                <a:solidFill>
                  <a:srgbClr val="E0D6DE"/>
                </a:solidFill>
                <a:latin typeface="Inter" pitchFamily="34" charset="0"/>
                <a:ea typeface="Inter" pitchFamily="34" charset="-122"/>
                <a:cs typeface="Inter" pitchFamily="34" charset="-120"/>
              </a:rPr>
              <a:t>Feedback</a:t>
            </a:r>
            <a:endParaRPr lang="en-US" sz="1750" dirty="0"/>
          </a:p>
        </p:txBody>
      </p:sp>
      <p:sp>
        <p:nvSpPr>
          <p:cNvPr id="11" name="Text 9"/>
          <p:cNvSpPr/>
          <p:nvPr/>
        </p:nvSpPr>
        <p:spPr>
          <a:xfrm>
            <a:off x="4289108" y="4350782"/>
            <a:ext cx="2795588" cy="1088708"/>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Inter" pitchFamily="34" charset="0"/>
                <a:ea typeface="Inter" pitchFamily="34" charset="-122"/>
                <a:cs typeface="Inter" pitchFamily="34" charset="-120"/>
              </a:rPr>
              <a:t>feedback_id, submission_id, teacher_id, comments</a:t>
            </a:r>
            <a:endParaRPr lang="en-US" sz="1750" dirty="0"/>
          </a:p>
        </p:txBody>
      </p:sp>
      <p:sp>
        <p:nvSpPr>
          <p:cNvPr id="12" name="Text 10"/>
          <p:cNvSpPr/>
          <p:nvPr/>
        </p:nvSpPr>
        <p:spPr>
          <a:xfrm>
            <a:off x="7545943" y="4350782"/>
            <a:ext cx="2795588" cy="362903"/>
          </a:xfrm>
          <a:prstGeom prst="rect">
            <a:avLst/>
          </a:prstGeom>
          <a:noFill/>
          <a:ln/>
        </p:spPr>
        <p:txBody>
          <a:bodyPr wrap="none" lIns="0" tIns="0" rIns="0" bIns="0" rtlCol="0" anchor="t"/>
          <a:lstStyle/>
          <a:p>
            <a:pPr marL="0" indent="0">
              <a:lnSpc>
                <a:spcPts val="2850"/>
              </a:lnSpc>
              <a:buNone/>
            </a:pPr>
            <a:r>
              <a:rPr lang="en-US" sz="1750" kern="0" spc="-36" dirty="0">
                <a:solidFill>
                  <a:srgbClr val="E0D6DE"/>
                </a:solidFill>
                <a:latin typeface="Inter" pitchFamily="34" charset="0"/>
                <a:ea typeface="Inter" pitchFamily="34" charset="-122"/>
                <a:cs typeface="Inter" pitchFamily="34" charset="-120"/>
              </a:rPr>
              <a:t>Submissions, Users</a:t>
            </a:r>
            <a:endParaRPr lang="en-US" sz="1750" dirty="0"/>
          </a:p>
        </p:txBody>
      </p:sp>
      <p:sp>
        <p:nvSpPr>
          <p:cNvPr id="13" name="Text 11"/>
          <p:cNvSpPr/>
          <p:nvPr/>
        </p:nvSpPr>
        <p:spPr>
          <a:xfrm>
            <a:off x="10802779" y="4350782"/>
            <a:ext cx="2799397" cy="362903"/>
          </a:xfrm>
          <a:prstGeom prst="rect">
            <a:avLst/>
          </a:prstGeom>
          <a:noFill/>
          <a:ln/>
        </p:spPr>
        <p:txBody>
          <a:bodyPr wrap="none" lIns="0" tIns="0" rIns="0" bIns="0" rtlCol="0" anchor="t"/>
          <a:lstStyle/>
          <a:p>
            <a:pPr marL="0" indent="0">
              <a:lnSpc>
                <a:spcPts val="2850"/>
              </a:lnSpc>
              <a:buNone/>
            </a:pPr>
            <a:r>
              <a:rPr lang="en-US" sz="1750" kern="0" spc="-36" dirty="0">
                <a:solidFill>
                  <a:srgbClr val="E0D6DE"/>
                </a:solidFill>
                <a:latin typeface="Inter" pitchFamily="34" charset="0"/>
                <a:ea typeface="Inter" pitchFamily="34" charset="-122"/>
                <a:cs typeface="Inter" pitchFamily="34" charset="-120"/>
              </a:rPr>
              <a:t>One-to-One</a:t>
            </a:r>
            <a:endParaRPr lang="en-US" sz="1750" dirty="0"/>
          </a:p>
        </p:txBody>
      </p:sp>
      <p:sp>
        <p:nvSpPr>
          <p:cNvPr id="14" name="Shape 12"/>
          <p:cNvSpPr/>
          <p:nvPr/>
        </p:nvSpPr>
        <p:spPr>
          <a:xfrm>
            <a:off x="801410" y="5583198"/>
            <a:ext cx="13027581" cy="1013222"/>
          </a:xfrm>
          <a:prstGeom prst="rect">
            <a:avLst/>
          </a:prstGeom>
          <a:solidFill>
            <a:srgbClr val="FFFFFF">
              <a:alpha val="4000"/>
            </a:srgbClr>
          </a:solidFill>
          <a:ln/>
        </p:spPr>
        <p:txBody>
          <a:bodyPr/>
          <a:lstStyle/>
          <a:p>
            <a:endParaRPr lang="en-US"/>
          </a:p>
        </p:txBody>
      </p:sp>
      <p:sp>
        <p:nvSpPr>
          <p:cNvPr id="15" name="Text 13"/>
          <p:cNvSpPr/>
          <p:nvPr/>
        </p:nvSpPr>
        <p:spPr>
          <a:xfrm>
            <a:off x="1028462" y="5726906"/>
            <a:ext cx="2799397" cy="362903"/>
          </a:xfrm>
          <a:prstGeom prst="rect">
            <a:avLst/>
          </a:prstGeom>
          <a:noFill/>
          <a:ln/>
        </p:spPr>
        <p:txBody>
          <a:bodyPr wrap="none" lIns="0" tIns="0" rIns="0" bIns="0" rtlCol="0" anchor="t"/>
          <a:lstStyle/>
          <a:p>
            <a:pPr marL="0" indent="0">
              <a:lnSpc>
                <a:spcPts val="2850"/>
              </a:lnSpc>
              <a:buNone/>
            </a:pPr>
            <a:r>
              <a:rPr lang="en-US" sz="1750" kern="0" spc="-36" dirty="0">
                <a:solidFill>
                  <a:srgbClr val="E0D6DE"/>
                </a:solidFill>
                <a:latin typeface="Inter" pitchFamily="34" charset="0"/>
                <a:ea typeface="Inter" pitchFamily="34" charset="-122"/>
                <a:cs typeface="Inter" pitchFamily="34" charset="-120"/>
              </a:rPr>
              <a:t>score</a:t>
            </a:r>
            <a:endParaRPr lang="en-US" sz="1750" dirty="0"/>
          </a:p>
        </p:txBody>
      </p:sp>
      <p:sp>
        <p:nvSpPr>
          <p:cNvPr id="16" name="Text 14"/>
          <p:cNvSpPr/>
          <p:nvPr/>
        </p:nvSpPr>
        <p:spPr>
          <a:xfrm>
            <a:off x="4289108" y="5726906"/>
            <a:ext cx="2795588" cy="725805"/>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Inter" pitchFamily="34" charset="0"/>
                <a:ea typeface="Inter" pitchFamily="34" charset="-122"/>
                <a:cs typeface="Inter" pitchFamily="34" charset="-120"/>
              </a:rPr>
              <a:t>score_id, student_id, course_id, score</a:t>
            </a:r>
            <a:endParaRPr lang="en-US" sz="1750" dirty="0"/>
          </a:p>
        </p:txBody>
      </p:sp>
      <p:sp>
        <p:nvSpPr>
          <p:cNvPr id="17" name="Text 15"/>
          <p:cNvSpPr/>
          <p:nvPr/>
        </p:nvSpPr>
        <p:spPr>
          <a:xfrm>
            <a:off x="7545943" y="5726906"/>
            <a:ext cx="2795588" cy="362903"/>
          </a:xfrm>
          <a:prstGeom prst="rect">
            <a:avLst/>
          </a:prstGeom>
          <a:noFill/>
          <a:ln/>
        </p:spPr>
        <p:txBody>
          <a:bodyPr wrap="none" lIns="0" tIns="0" rIns="0" bIns="0" rtlCol="0" anchor="t"/>
          <a:lstStyle/>
          <a:p>
            <a:pPr marL="0" indent="0">
              <a:lnSpc>
                <a:spcPts val="2850"/>
              </a:lnSpc>
              <a:buNone/>
            </a:pPr>
            <a:r>
              <a:rPr lang="en-US" sz="1750" kern="0" spc="-36" dirty="0">
                <a:solidFill>
                  <a:srgbClr val="E0D6DE"/>
                </a:solidFill>
                <a:latin typeface="Inter" pitchFamily="34" charset="0"/>
                <a:ea typeface="Inter" pitchFamily="34" charset="-122"/>
                <a:cs typeface="Inter" pitchFamily="34" charset="-120"/>
              </a:rPr>
              <a:t>Users, Courses</a:t>
            </a:r>
            <a:endParaRPr lang="en-US" sz="1750" dirty="0"/>
          </a:p>
        </p:txBody>
      </p:sp>
      <p:sp>
        <p:nvSpPr>
          <p:cNvPr id="18" name="Text 16"/>
          <p:cNvSpPr/>
          <p:nvPr/>
        </p:nvSpPr>
        <p:spPr>
          <a:xfrm>
            <a:off x="10802779" y="5726906"/>
            <a:ext cx="2799397" cy="362903"/>
          </a:xfrm>
          <a:prstGeom prst="rect">
            <a:avLst/>
          </a:prstGeom>
          <a:noFill/>
          <a:ln/>
        </p:spPr>
        <p:txBody>
          <a:bodyPr wrap="none" lIns="0" tIns="0" rIns="0" bIns="0" rtlCol="0" anchor="t"/>
          <a:lstStyle/>
          <a:p>
            <a:pPr marL="0" indent="0">
              <a:lnSpc>
                <a:spcPts val="2850"/>
              </a:lnSpc>
              <a:buNone/>
            </a:pPr>
            <a:r>
              <a:rPr lang="en-US" sz="1750" kern="0" spc="-36" dirty="0">
                <a:solidFill>
                  <a:srgbClr val="E0D6DE"/>
                </a:solidFill>
                <a:latin typeface="Inter" pitchFamily="34" charset="0"/>
                <a:ea typeface="Inter" pitchFamily="34" charset="-122"/>
                <a:cs typeface="Inter" pitchFamily="34" charset="-120"/>
              </a:rPr>
              <a:t>Many-to-One</a:t>
            </a:r>
            <a:endParaRPr lang="en-US" sz="1750" dirty="0"/>
          </a:p>
        </p:txBody>
      </p:sp>
    </p:spTree>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1752</TotalTime>
  <Words>1327</Words>
  <Application>Microsoft Office PowerPoint</Application>
  <PresentationFormat>Custom</PresentationFormat>
  <Paragraphs>142</Paragraphs>
  <Slides>15</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Inter</vt:lpstr>
      <vt:lpstr>Consolas</vt:lpstr>
      <vt:lpstr>Petrona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GAUTAM BALGI</cp:lastModifiedBy>
  <cp:revision>2</cp:revision>
  <dcterms:created xsi:type="dcterms:W3CDTF">2024-12-03T19:11:44Z</dcterms:created>
  <dcterms:modified xsi:type="dcterms:W3CDTF">2024-12-05T00:26:11Z</dcterms:modified>
</cp:coreProperties>
</file>